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22"/>
  </p:notesMasterIdLst>
  <p:handoutMasterIdLst>
    <p:handoutMasterId r:id="rId23"/>
  </p:handoutMasterIdLst>
  <p:sldIdLst>
    <p:sldId id="281" r:id="rId2"/>
    <p:sldId id="282" r:id="rId3"/>
    <p:sldId id="302" r:id="rId4"/>
    <p:sldId id="284" r:id="rId5"/>
    <p:sldId id="285" r:id="rId6"/>
    <p:sldId id="287" r:id="rId7"/>
    <p:sldId id="305" r:id="rId8"/>
    <p:sldId id="306" r:id="rId9"/>
    <p:sldId id="288" r:id="rId10"/>
    <p:sldId id="289" r:id="rId11"/>
    <p:sldId id="292" r:id="rId12"/>
    <p:sldId id="299" r:id="rId13"/>
    <p:sldId id="300" r:id="rId14"/>
    <p:sldId id="301" r:id="rId15"/>
    <p:sldId id="303" r:id="rId16"/>
    <p:sldId id="304" r:id="rId17"/>
    <p:sldId id="293" r:id="rId18"/>
    <p:sldId id="294" r:id="rId19"/>
    <p:sldId id="297" r:id="rId20"/>
    <p:sldId id="298" r:id="rId21"/>
  </p:sldIdLst>
  <p:sldSz cx="9144000" cy="6858000" type="screen4x3"/>
  <p:notesSz cx="6797675" cy="99822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66FF"/>
    <a:srgbClr val="9966FF"/>
    <a:srgbClr val="9999FF"/>
    <a:srgbClr val="CC99FF"/>
    <a:srgbClr val="0000CC"/>
    <a:srgbClr val="FF00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3073" autoAdjust="0"/>
  </p:normalViewPr>
  <p:slideViewPr>
    <p:cSldViewPr>
      <p:cViewPr>
        <p:scale>
          <a:sx n="71" d="100"/>
          <a:sy n="71" d="100"/>
        </p:scale>
        <p:origin x="-648"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9155" name="Rectangle 3"/>
          <p:cNvSpPr>
            <a:spLocks noGrp="1" noChangeArrowheads="1"/>
          </p:cNvSpPr>
          <p:nvPr>
            <p:ph type="dt" sz="quarter" idx="1"/>
          </p:nvPr>
        </p:nvSpPr>
        <p:spPr bwMode="auto">
          <a:xfrm>
            <a:off x="3849688" y="0"/>
            <a:ext cx="29464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p:cNvSpPr>
            <a:spLocks noGrp="1" noChangeArrowheads="1"/>
          </p:cNvSpPr>
          <p:nvPr>
            <p:ph type="ftr" sz="quarter" idx="2"/>
          </p:nvPr>
        </p:nvSpPr>
        <p:spPr bwMode="auto">
          <a:xfrm>
            <a:off x="0" y="9482138"/>
            <a:ext cx="29464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9157" name="Rectangle 5"/>
          <p:cNvSpPr>
            <a:spLocks noGrp="1" noChangeArrowheads="1"/>
          </p:cNvSpPr>
          <p:nvPr>
            <p:ph type="sldNum" sz="quarter" idx="3"/>
          </p:nvPr>
        </p:nvSpPr>
        <p:spPr bwMode="auto">
          <a:xfrm>
            <a:off x="3849688" y="9482138"/>
            <a:ext cx="29464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2B0128B-B33F-48F1-87D6-C494151628B9}" type="slidenum">
              <a:rPr lang="en-US"/>
              <a:pPr>
                <a:defRPr/>
              </a:pPr>
              <a:t>‹#›</a:t>
            </a:fld>
            <a:endParaRPr lang="en-US" dirty="0"/>
          </a:p>
        </p:txBody>
      </p:sp>
    </p:spTree>
    <p:extLst>
      <p:ext uri="{BB962C8B-B14F-4D97-AF65-F5344CB8AC3E}">
        <p14:creationId xmlns:p14="http://schemas.microsoft.com/office/powerpoint/2010/main" val="99894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849688" y="0"/>
            <a:ext cx="29464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8676" name="Rectangle 4"/>
          <p:cNvSpPr>
            <a:spLocks noRot="1" noChangeArrowheads="1" noTextEdit="1"/>
          </p:cNvSpPr>
          <p:nvPr>
            <p:ph type="sldImg" idx="2"/>
          </p:nvPr>
        </p:nvSpPr>
        <p:spPr bwMode="auto">
          <a:xfrm>
            <a:off x="903288" y="749300"/>
            <a:ext cx="4991100" cy="3743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79450" y="4741863"/>
            <a:ext cx="5438775" cy="4491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482138"/>
            <a:ext cx="29464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849688" y="9482138"/>
            <a:ext cx="29464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D14D126-74BA-468C-95BC-C9C88F263460}" type="slidenum">
              <a:rPr lang="en-US"/>
              <a:pPr>
                <a:defRPr/>
              </a:pPr>
              <a:t>‹#›</a:t>
            </a:fld>
            <a:endParaRPr lang="en-US" dirty="0"/>
          </a:p>
        </p:txBody>
      </p:sp>
    </p:spTree>
    <p:extLst>
      <p:ext uri="{BB962C8B-B14F-4D97-AF65-F5344CB8AC3E}">
        <p14:creationId xmlns:p14="http://schemas.microsoft.com/office/powerpoint/2010/main" val="3148138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y-GB"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32C5F867-D450-40CC-ADC7-A23E9BA49EA9}" type="slidenum">
              <a:rPr lang="en-US" altLang="cy-GB" smtClean="0">
                <a:latin typeface="Arial" charset="0"/>
              </a:rPr>
              <a:pPr/>
              <a:t>13</a:t>
            </a:fld>
            <a:endParaRPr lang="en-US" altLang="cy-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y-GB"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808A640B-1C99-423E-9C9F-5F21F1F5FD1F}" type="slidenum">
              <a:rPr lang="en-US" altLang="cy-GB" smtClean="0">
                <a:latin typeface="Arial" charset="0"/>
              </a:rPr>
              <a:pPr/>
              <a:t>17</a:t>
            </a:fld>
            <a:endParaRPr lang="en-US" altLang="cy-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y-GB"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54160E7C-DBFD-4CDB-8CE4-3403D98D0AB0}" type="slidenum">
              <a:rPr lang="en-US" altLang="cy-GB" smtClean="0">
                <a:latin typeface="Arial" charset="0"/>
              </a:rPr>
              <a:pPr/>
              <a:t>18</a:t>
            </a:fld>
            <a:endParaRPr lang="en-US" altLang="cy-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y-GB"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1E6CB1DF-DF25-4E99-9672-3425A31ED657}" type="slidenum">
              <a:rPr lang="en-US" altLang="cy-GB" smtClean="0">
                <a:latin typeface="Arial" charset="0"/>
              </a:rPr>
              <a:pPr/>
              <a:t>19</a:t>
            </a:fld>
            <a:endParaRPr lang="en-US" altLang="cy-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y-GB"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C29AD5AA-DBEA-495C-B53C-8C325DCB7049}" type="slidenum">
              <a:rPr lang="en-US" altLang="cy-GB" smtClean="0">
                <a:latin typeface="Arial" charset="0"/>
              </a:rPr>
              <a:pPr/>
              <a:t>20</a:t>
            </a:fld>
            <a:endParaRPr lang="en-US" altLang="cy-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5AAAF53A-E60A-45A7-83D8-8AA6DB197083}" type="datetimeFigureOut">
              <a:rPr lang="en-US"/>
              <a:pPr>
                <a:defRPr/>
              </a:pPr>
              <a:t>6/16/2020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3B1A0286-9FFB-4EC4-A9DC-6E5B725871A6}" type="slidenum">
              <a:rPr lang="en-US"/>
              <a:pPr>
                <a:defRPr/>
              </a:pPr>
              <a:t>‹#›</a:t>
            </a:fld>
            <a:endParaRPr lang="en-US" dirty="0"/>
          </a:p>
        </p:txBody>
      </p:sp>
    </p:spTree>
    <p:extLst>
      <p:ext uri="{BB962C8B-B14F-4D97-AF65-F5344CB8AC3E}">
        <p14:creationId xmlns:p14="http://schemas.microsoft.com/office/powerpoint/2010/main" val="2845493750"/>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C4CA6F-6FEB-4C3F-88C2-06283C04407B}" type="datetimeFigureOut">
              <a:rPr lang="en-US"/>
              <a:pPr>
                <a:defRPr/>
              </a:pPr>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248A-5350-4118-A439-DFE1A236C104}" type="slidenum">
              <a:rPr lang="en-US"/>
              <a:pPr>
                <a:defRPr/>
              </a:pPr>
              <a:t>‹#›</a:t>
            </a:fld>
            <a:endParaRPr lang="en-US" dirty="0"/>
          </a:p>
        </p:txBody>
      </p:sp>
    </p:spTree>
    <p:extLst>
      <p:ext uri="{BB962C8B-B14F-4D97-AF65-F5344CB8AC3E}">
        <p14:creationId xmlns:p14="http://schemas.microsoft.com/office/powerpoint/2010/main" val="248479392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015FA698-4058-4523-97A7-FD297746957B}" type="datetimeFigureOut">
              <a:rPr lang="en-US"/>
              <a:pPr>
                <a:defRPr/>
              </a:pPr>
              <a:t>6/16/2020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CC0C846F-C125-416E-8CF7-10DFE18309E6}" type="slidenum">
              <a:rPr lang="en-US"/>
              <a:pPr>
                <a:defRPr/>
              </a:pPr>
              <a:t>‹#›</a:t>
            </a:fld>
            <a:endParaRPr lang="en-US" dirty="0"/>
          </a:p>
        </p:txBody>
      </p:sp>
    </p:spTree>
    <p:extLst>
      <p:ext uri="{BB962C8B-B14F-4D97-AF65-F5344CB8AC3E}">
        <p14:creationId xmlns:p14="http://schemas.microsoft.com/office/powerpoint/2010/main" val="27298574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DBED7994-13AD-454B-92BF-DFB692D8FEC1}" type="datetimeFigureOut">
              <a:rPr lang="en-US"/>
              <a:pPr>
                <a:defRPr/>
              </a:pPr>
              <a:t>6/16/2020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A7F61-8C54-4AE4-BCF5-931E37E0E347}" type="slidenum">
              <a:rPr lang="en-US"/>
              <a:pPr>
                <a:defRPr/>
              </a:pPr>
              <a:t>‹#›</a:t>
            </a:fld>
            <a:endParaRPr lang="en-US" dirty="0"/>
          </a:p>
        </p:txBody>
      </p:sp>
    </p:spTree>
    <p:extLst>
      <p:ext uri="{BB962C8B-B14F-4D97-AF65-F5344CB8AC3E}">
        <p14:creationId xmlns:p14="http://schemas.microsoft.com/office/powerpoint/2010/main" val="4314975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030D6D93-7083-4E14-8715-35E99281DF8B}" type="datetimeFigureOut">
              <a:rPr lang="en-US"/>
              <a:pPr>
                <a:defRPr/>
              </a:pPr>
              <a:t>6/16/2020</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3C0C9786-1EE3-4709-A96A-CC540F56A186}" type="slidenum">
              <a:rPr lang="en-US"/>
              <a:pPr>
                <a:defRPr/>
              </a:pPr>
              <a:t>‹#›</a:t>
            </a:fld>
            <a:endParaRPr lang="en-US" dirty="0"/>
          </a:p>
        </p:txBody>
      </p:sp>
    </p:spTree>
    <p:extLst>
      <p:ext uri="{BB962C8B-B14F-4D97-AF65-F5344CB8AC3E}">
        <p14:creationId xmlns:p14="http://schemas.microsoft.com/office/powerpoint/2010/main" val="54238420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2D56148C-90EC-4444-A259-B100EBA09AAD}" type="datetimeFigureOut">
              <a:rPr lang="en-US"/>
              <a:pPr>
                <a:defRPr/>
              </a:pPr>
              <a:t>6/16/2020</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A70FE01-2603-4929-930B-F5FA4CE5F17A}" type="slidenum">
              <a:rPr lang="en-US"/>
              <a:pPr>
                <a:defRPr/>
              </a:pPr>
              <a:t>‹#›</a:t>
            </a:fld>
            <a:endParaRPr lang="en-US" dirty="0"/>
          </a:p>
        </p:txBody>
      </p:sp>
    </p:spTree>
    <p:extLst>
      <p:ext uri="{BB962C8B-B14F-4D97-AF65-F5344CB8AC3E}">
        <p14:creationId xmlns:p14="http://schemas.microsoft.com/office/powerpoint/2010/main" val="113520701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5450D36-B1DB-468E-955C-ACF5D9F67DD9}" type="datetimeFigureOut">
              <a:rPr lang="en-US"/>
              <a:pPr>
                <a:defRPr/>
              </a:pPr>
              <a:t>6/16/2020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A61573-674A-45B3-A0A7-6EF1F9419248}" type="slidenum">
              <a:rPr lang="en-US"/>
              <a:pPr>
                <a:defRPr/>
              </a:pPr>
              <a:t>‹#›</a:t>
            </a:fld>
            <a:endParaRPr lang="en-US" dirty="0"/>
          </a:p>
        </p:txBody>
      </p:sp>
    </p:spTree>
    <p:extLst>
      <p:ext uri="{BB962C8B-B14F-4D97-AF65-F5344CB8AC3E}">
        <p14:creationId xmlns:p14="http://schemas.microsoft.com/office/powerpoint/2010/main" val="113011655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A8ED51-38BC-4871-ADC5-E5DD7774462B}" type="datetimeFigureOut">
              <a:rPr lang="en-US"/>
              <a:pPr>
                <a:defRPr/>
              </a:pPr>
              <a:t>6/16/2020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B877D0-D943-440D-A4A6-EA3E1225B216}" type="slidenum">
              <a:rPr lang="en-US"/>
              <a:pPr>
                <a:defRPr/>
              </a:pPr>
              <a:t>‹#›</a:t>
            </a:fld>
            <a:endParaRPr lang="en-US" dirty="0"/>
          </a:p>
        </p:txBody>
      </p:sp>
    </p:spTree>
    <p:extLst>
      <p:ext uri="{BB962C8B-B14F-4D97-AF65-F5344CB8AC3E}">
        <p14:creationId xmlns:p14="http://schemas.microsoft.com/office/powerpoint/2010/main" val="364083191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grpSp>
      <p:sp>
        <p:nvSpPr>
          <p:cNvPr id="9" name="Date Placeholder 1"/>
          <p:cNvSpPr>
            <a:spLocks noGrp="1"/>
          </p:cNvSpPr>
          <p:nvPr>
            <p:ph type="dt" sz="half" idx="10"/>
          </p:nvPr>
        </p:nvSpPr>
        <p:spPr/>
        <p:txBody>
          <a:bodyPr/>
          <a:lstStyle>
            <a:lvl1pPr>
              <a:defRPr/>
            </a:lvl1pPr>
          </a:lstStyle>
          <a:p>
            <a:pPr>
              <a:defRPr/>
            </a:pPr>
            <a:fld id="{EBDF7C7D-4092-4C1B-B25E-E9FAC31A5B8C}" type="datetimeFigureOut">
              <a:rPr lang="en-US"/>
              <a:pPr>
                <a:defRPr/>
              </a:pPr>
              <a:t>6/16/2020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F63D5921-409B-43FA-9B01-ABE2DF281D54}" type="slidenum">
              <a:rPr lang="en-US"/>
              <a:pPr>
                <a:defRPr/>
              </a:pPr>
              <a:t>‹#›</a:t>
            </a:fld>
            <a:endParaRPr lang="en-US" dirty="0"/>
          </a:p>
        </p:txBody>
      </p:sp>
    </p:spTree>
    <p:extLst>
      <p:ext uri="{BB962C8B-B14F-4D97-AF65-F5344CB8AC3E}">
        <p14:creationId xmlns:p14="http://schemas.microsoft.com/office/powerpoint/2010/main" val="80535768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029BC5E6-3569-4FF8-B058-D217828050F3}" type="datetimeFigureOut">
              <a:rPr lang="en-US"/>
              <a:pPr>
                <a:defRPr/>
              </a:pPr>
              <a:t>6/16/2020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030C5BB3-5E50-4915-99DF-E405CCDB6C13}" type="slidenum">
              <a:rPr lang="en-US"/>
              <a:pPr>
                <a:defRPr/>
              </a:pPr>
              <a:t>‹#›</a:t>
            </a:fld>
            <a:endParaRPr lang="en-US" dirty="0"/>
          </a:p>
        </p:txBody>
      </p:sp>
    </p:spTree>
    <p:extLst>
      <p:ext uri="{BB962C8B-B14F-4D97-AF65-F5344CB8AC3E}">
        <p14:creationId xmlns:p14="http://schemas.microsoft.com/office/powerpoint/2010/main" val="3115266882"/>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CF15E8BB-6A1C-4723-B166-D1A8665C5BC4}" type="datetimeFigureOut">
              <a:rPr lang="en-US"/>
              <a:pPr>
                <a:defRPr/>
              </a:pPr>
              <a:t>6/16/2020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7727B37B-2E28-42C4-B651-2CC644A0E746}" type="slidenum">
              <a:rPr lang="en-US"/>
              <a:pPr>
                <a:defRPr/>
              </a:pPr>
              <a:t>‹#›</a:t>
            </a:fld>
            <a:endParaRPr lang="en-US" dirty="0"/>
          </a:p>
        </p:txBody>
      </p:sp>
    </p:spTree>
    <p:extLst>
      <p:ext uri="{BB962C8B-B14F-4D97-AF65-F5344CB8AC3E}">
        <p14:creationId xmlns:p14="http://schemas.microsoft.com/office/powerpoint/2010/main" val="112213214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y-GB"/>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y-GB"/>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y-GB"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fld id="{7E7D7924-0074-4DFE-8098-DE067708AC06}" type="datetimeFigureOut">
              <a:rPr lang="en-US"/>
              <a:pPr>
                <a:defRPr/>
              </a:pPr>
              <a:t>6/16/2020</a:t>
            </a:fld>
            <a:endParaRPr lang="en-U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82F990FA-F31E-4F3A-9AFE-F385ABE98898}" type="slidenum">
              <a:rPr lang="en-US"/>
              <a:pPr>
                <a:defRPr/>
              </a:pPr>
              <a:t>‹#›</a:t>
            </a:fld>
            <a:endParaRPr lang="en-US" dirty="0"/>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y-GB" smtClean="0"/>
              <a:t>Click to edit Master text styles</a:t>
            </a:r>
          </a:p>
          <a:p>
            <a:pPr lvl="1"/>
            <a:r>
              <a:rPr lang="en-US" altLang="cy-GB" smtClean="0"/>
              <a:t>Second level</a:t>
            </a:r>
          </a:p>
          <a:p>
            <a:pPr lvl="2"/>
            <a:r>
              <a:rPr lang="en-US" altLang="cy-GB" smtClean="0"/>
              <a:t>Third level</a:t>
            </a:r>
          </a:p>
          <a:p>
            <a:pPr lvl="3"/>
            <a:r>
              <a:rPr lang="en-US" altLang="cy-GB" smtClean="0"/>
              <a:t>Fourth level</a:t>
            </a:r>
          </a:p>
          <a:p>
            <a:pPr lvl="4"/>
            <a:r>
              <a:rPr lang="en-US" altLang="cy-GB" smtClean="0"/>
              <a:t>Fifth level</a:t>
            </a:r>
          </a:p>
        </p:txBody>
      </p:sp>
    </p:spTree>
  </p:cSld>
  <p:clrMap bg1="lt1" tx1="dk1" bg2="lt2" tx2="dk2" accent1="accent1" accent2="accent2" accent3="accent3" accent4="accent4" accent5="accent5" accent6="accent6" hlink="hlink" folHlink="folHlink"/>
  <p:sldLayoutIdLst>
    <p:sldLayoutId id="2147484231" r:id="rId1"/>
    <p:sldLayoutId id="2147484226" r:id="rId2"/>
    <p:sldLayoutId id="2147484232" r:id="rId3"/>
    <p:sldLayoutId id="2147484227" r:id="rId4"/>
    <p:sldLayoutId id="2147484228" r:id="rId5"/>
    <p:sldLayoutId id="2147484229" r:id="rId6"/>
    <p:sldLayoutId id="2147484233" r:id="rId7"/>
    <p:sldLayoutId id="2147484234" r:id="rId8"/>
    <p:sldLayoutId id="2147484235" r:id="rId9"/>
    <p:sldLayoutId id="2147484230" r:id="rId10"/>
    <p:sldLayoutId id="2147484236"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rsblandsinfants.co.u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09799"/>
            <a:ext cx="8422498" cy="3139321"/>
          </a:xfrm>
          <a:prstGeom prst="rect">
            <a:avLst/>
          </a:prstGeom>
          <a:noFill/>
        </p:spPr>
        <p:txBody>
          <a:bodyPr wrap="none">
            <a:spAutoFit/>
          </a:bodyPr>
          <a:lstStyle/>
          <a:p>
            <a:pPr algn="ctr">
              <a:defRPr/>
            </a:pPr>
            <a:r>
              <a:rPr lang="en-US" sz="6600" b="1" spc="300" dirty="0">
                <a:ln w="11430" cmpd="sng">
                  <a:solidFill>
                    <a:srgbClr val="0000FF"/>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Welcome to </a:t>
            </a:r>
          </a:p>
          <a:p>
            <a:pPr algn="ctr">
              <a:defRPr/>
            </a:pPr>
            <a:r>
              <a:rPr lang="en-US" sz="6600" b="1" spc="300" dirty="0">
                <a:ln w="11430" cmpd="sng">
                  <a:solidFill>
                    <a:srgbClr val="0000FF"/>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Mrs Bland’s Nursery </a:t>
            </a:r>
          </a:p>
          <a:p>
            <a:pPr algn="ctr">
              <a:defRPr/>
            </a:pPr>
            <a:r>
              <a:rPr lang="en-US" sz="6600" b="1" spc="300" dirty="0">
                <a:ln w="11430" cmpd="sng">
                  <a:solidFill>
                    <a:srgbClr val="0000FF"/>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and Infant School</a:t>
            </a:r>
            <a:endParaRPr lang="en-GB" sz="6600" b="1" spc="300" dirty="0">
              <a:ln w="11430" cmpd="sng">
                <a:solidFill>
                  <a:srgbClr val="0000FF"/>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
            <a:ext cx="2185988" cy="17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690563" y="1281113"/>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4340" name="TextBox 3"/>
          <p:cNvSpPr txBox="1">
            <a:spLocks noChangeArrowheads="1"/>
          </p:cNvSpPr>
          <p:nvPr/>
        </p:nvSpPr>
        <p:spPr bwMode="auto">
          <a:xfrm>
            <a:off x="457200" y="1447800"/>
            <a:ext cx="7924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j-lt"/>
              </a:rPr>
              <a:t>What children need in school</a:t>
            </a:r>
          </a:p>
          <a:p>
            <a:pPr>
              <a:defRPr/>
            </a:pPr>
            <a:endParaRPr lang="en-GB" sz="2400" dirty="0" smtClean="0"/>
          </a:p>
        </p:txBody>
      </p:sp>
      <p:sp>
        <p:nvSpPr>
          <p:cNvPr id="14341" name="TextBox 2"/>
          <p:cNvSpPr txBox="1">
            <a:spLocks noChangeArrowheads="1"/>
          </p:cNvSpPr>
          <p:nvPr/>
        </p:nvSpPr>
        <p:spPr bwMode="auto">
          <a:xfrm>
            <a:off x="563563" y="2209800"/>
            <a:ext cx="8351837"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400" dirty="0" smtClean="0">
                <a:latin typeface="+mn-lt"/>
              </a:rPr>
              <a:t>Your child will need to have the following </a:t>
            </a:r>
            <a:r>
              <a:rPr lang="en-GB" sz="2400" b="1" u="sng" dirty="0" smtClean="0">
                <a:latin typeface="+mn-lt"/>
              </a:rPr>
              <a:t>named</a:t>
            </a:r>
            <a:r>
              <a:rPr lang="en-GB" sz="2400" dirty="0" smtClean="0">
                <a:latin typeface="+mn-lt"/>
              </a:rPr>
              <a:t> items in school:</a:t>
            </a:r>
          </a:p>
          <a:p>
            <a:pPr eaLnBrk="1" hangingPunct="1">
              <a:spcBef>
                <a:spcPct val="20000"/>
              </a:spcBef>
              <a:buClr>
                <a:srgbClr val="3333CC"/>
              </a:buClr>
              <a:buSzPct val="60000"/>
              <a:defRPr/>
            </a:pPr>
            <a:endParaRPr lang="en-GB" sz="10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PE Kit – navy shorts, school PE T-shirt, navy tracksuit, plimsolls and trainers</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Wellington boots</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Book bag</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Water bottle</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Waterproof coat</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Apron</a:t>
            </a:r>
            <a:endParaRPr lang="en-GB" sz="2400" dirty="0" smtClean="0">
              <a:latin typeface="+mn-lt"/>
            </a:endParaRPr>
          </a:p>
          <a:p>
            <a:pPr>
              <a:defRPr/>
            </a:pPr>
            <a:endParaRPr lang="en-GB" dirty="0" smtClean="0"/>
          </a:p>
          <a:p>
            <a:pPr>
              <a:defRPr/>
            </a:pPr>
            <a:endParaRPr lang="en-GB" dirty="0" smtClean="0"/>
          </a:p>
          <a:p>
            <a:pPr>
              <a:defRPr/>
            </a:pPr>
            <a:endParaRPr lang="en-GB" dirty="0" smtClean="0"/>
          </a:p>
        </p:txBody>
      </p:sp>
      <p:pic>
        <p:nvPicPr>
          <p:cNvPr id="17413" name="Picture 7" descr="MC9004398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532313"/>
            <a:ext cx="2133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90563" y="1281113"/>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5364" name="TextBox 3"/>
          <p:cNvSpPr txBox="1">
            <a:spLocks noChangeArrowheads="1"/>
          </p:cNvSpPr>
          <p:nvPr/>
        </p:nvSpPr>
        <p:spPr bwMode="auto">
          <a:xfrm>
            <a:off x="455613" y="1281113"/>
            <a:ext cx="7924800" cy="1043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The Early Years Foundation Stage</a:t>
            </a:r>
          </a:p>
          <a:p>
            <a:pPr>
              <a:defRPr/>
            </a:pPr>
            <a:endParaRPr lang="en-GB" sz="1400" b="1" dirty="0" smtClean="0">
              <a:latin typeface="+mn-lt"/>
            </a:endParaRPr>
          </a:p>
          <a:p>
            <a:pPr>
              <a:defRPr/>
            </a:pPr>
            <a:r>
              <a:rPr lang="en-GB" sz="2200" dirty="0" smtClean="0">
                <a:latin typeface="+mn-lt"/>
              </a:rPr>
              <a:t>The Early Years Foundation Stage is shaped around seven areas of learning and development:</a:t>
            </a:r>
          </a:p>
          <a:p>
            <a:pPr>
              <a:defRPr/>
            </a:pPr>
            <a:endParaRPr lang="en-GB" sz="1200" dirty="0" smtClean="0">
              <a:latin typeface="+mn-lt"/>
            </a:endParaRPr>
          </a:p>
          <a:p>
            <a:pPr>
              <a:defRPr/>
            </a:pPr>
            <a:r>
              <a:rPr lang="en-GB" sz="2200" b="1" dirty="0" smtClean="0">
                <a:latin typeface="+mn-lt"/>
              </a:rPr>
              <a:t>The Prime areas of learning: </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Personal, Social and Emotional Development</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Communication and</a:t>
            </a:r>
            <a:r>
              <a:rPr lang="en-US" sz="2200" dirty="0" smtClean="0">
                <a:solidFill>
                  <a:srgbClr val="000000"/>
                </a:solidFill>
                <a:latin typeface="+mn-lt"/>
              </a:rPr>
              <a:t> </a:t>
            </a:r>
            <a:r>
              <a:rPr lang="en-GB" sz="2200" dirty="0" smtClean="0">
                <a:solidFill>
                  <a:srgbClr val="000000"/>
                </a:solidFill>
                <a:latin typeface="+mn-lt"/>
              </a:rPr>
              <a:t>Language </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Physical Development</a:t>
            </a:r>
          </a:p>
          <a:p>
            <a:pPr eaLnBrk="1" hangingPunct="1">
              <a:spcBef>
                <a:spcPct val="20000"/>
              </a:spcBef>
              <a:buClr>
                <a:srgbClr val="3333CC"/>
              </a:buClr>
              <a:buSzPct val="60000"/>
              <a:defRPr/>
            </a:pPr>
            <a:endParaRPr lang="en-GB" sz="1400" dirty="0" smtClean="0">
              <a:solidFill>
                <a:srgbClr val="000000"/>
              </a:solidFill>
              <a:latin typeface="+mn-lt"/>
            </a:endParaRPr>
          </a:p>
          <a:p>
            <a:pPr eaLnBrk="1" hangingPunct="1">
              <a:spcBef>
                <a:spcPct val="20000"/>
              </a:spcBef>
              <a:buClr>
                <a:srgbClr val="3333CC"/>
              </a:buClr>
              <a:buSzPct val="60000"/>
              <a:defRPr/>
            </a:pPr>
            <a:r>
              <a:rPr lang="en-GB" sz="2200" b="1" dirty="0" smtClean="0">
                <a:solidFill>
                  <a:srgbClr val="000000"/>
                </a:solidFill>
                <a:latin typeface="+mn-lt"/>
              </a:rPr>
              <a:t>The Specific areas of learning: </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Literacy</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Mathematics</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Understanding the World</a:t>
            </a: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Expressive Arts and Design</a:t>
            </a:r>
            <a:endParaRPr lang="en-US" sz="22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2400"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400" dirty="0" smtClean="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613" y="825500"/>
            <a:ext cx="8001000" cy="3138488"/>
          </a:xfrm>
          <a:prstGeom prst="rect">
            <a:avLst/>
          </a:prstGeom>
        </p:spPr>
        <p:txBody>
          <a:bodyPr>
            <a:spAutoFit/>
          </a:bodyPr>
          <a:lstStyle/>
          <a:p>
            <a:pPr>
              <a:defRPr/>
            </a:pPr>
            <a:r>
              <a:rPr lang="en-GB" sz="2200" b="1" dirty="0">
                <a:latin typeface="+mn-lt"/>
              </a:rPr>
              <a:t>The Prime Areas</a:t>
            </a:r>
          </a:p>
          <a:p>
            <a:pPr>
              <a:defRPr/>
            </a:pPr>
            <a:endParaRPr lang="en-GB" sz="2200" b="1" dirty="0">
              <a:latin typeface="+mn-lt"/>
            </a:endParaRPr>
          </a:p>
          <a:p>
            <a:pPr>
              <a:defRPr/>
            </a:pPr>
            <a:r>
              <a:rPr lang="en-GB" sz="2200" dirty="0">
                <a:latin typeface="+mn-lt"/>
              </a:rPr>
              <a:t>The Prime areas are the foundation on which the specific areas are built. They lay down the foundation for all children’s learning, ensuring that children are able to relate to others, communicate effectively and engage with their environment. Without good communication and language skills, social and play skills and good physical development, children will struggle to achieve in the specific areas.</a:t>
            </a:r>
          </a:p>
        </p:txBody>
      </p:sp>
      <p:pic>
        <p:nvPicPr>
          <p:cNvPr id="17411" name="Picture 3" descr="E:\Presentation photos\DSC06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018846"/>
            <a:ext cx="251460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4" name="Picture 6" descr="E:\Presentation photos\DSC06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018846"/>
            <a:ext cx="2483069" cy="2575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62" name="Picture 6" descr="E:\Presentation photos\DSC061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929" b="4963"/>
          <a:stretch/>
        </p:blipFill>
        <p:spPr bwMode="auto">
          <a:xfrm>
            <a:off x="3211513" y="4265715"/>
            <a:ext cx="2743200" cy="2317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525" y="914400"/>
            <a:ext cx="8001000" cy="2432050"/>
          </a:xfrm>
          <a:prstGeom prst="rect">
            <a:avLst/>
          </a:prstGeom>
        </p:spPr>
        <p:txBody>
          <a:bodyPr>
            <a:spAutoFit/>
          </a:bodyPr>
          <a:lstStyle/>
          <a:p>
            <a:pPr>
              <a:defRPr/>
            </a:pPr>
            <a:r>
              <a:rPr lang="en-GB" sz="2200" b="1" dirty="0">
                <a:latin typeface="+mn-lt"/>
              </a:rPr>
              <a:t>The Specific Areas</a:t>
            </a:r>
          </a:p>
          <a:p>
            <a:pPr>
              <a:defRPr/>
            </a:pPr>
            <a:endParaRPr lang="en-GB" sz="2000" dirty="0">
              <a:latin typeface="+mn-lt"/>
            </a:endParaRPr>
          </a:p>
          <a:p>
            <a:pPr>
              <a:defRPr/>
            </a:pPr>
            <a:r>
              <a:rPr lang="en-GB" sz="2200" dirty="0">
                <a:latin typeface="+mn-lt"/>
              </a:rPr>
              <a:t>The Specific areas are fundamental in a child’s life. The specific areas include essential skills and knowledge for children to</a:t>
            </a:r>
          </a:p>
          <a:p>
            <a:pPr>
              <a:defRPr/>
            </a:pPr>
            <a:r>
              <a:rPr lang="en-GB" sz="2200" dirty="0">
                <a:latin typeface="+mn-lt"/>
              </a:rPr>
              <a:t>participate successfully in society. They grow out of the prime areas and provide important contexts for learning.</a:t>
            </a:r>
          </a:p>
          <a:p>
            <a:pPr>
              <a:defRPr/>
            </a:pPr>
            <a:endParaRPr lang="en-GB" sz="2200" dirty="0">
              <a:latin typeface="+mn-lt"/>
            </a:endParaRPr>
          </a:p>
        </p:txBody>
      </p:sp>
      <p:pic>
        <p:nvPicPr>
          <p:cNvPr id="17411" name="Picture 3" descr="C:\Users\School6\Pictures\Presentation photos\DSC068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346450"/>
            <a:ext cx="2692399"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3862388"/>
            <a:ext cx="31019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46450"/>
            <a:ext cx="2514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990600"/>
            <a:ext cx="8001000" cy="4494213"/>
          </a:xfrm>
          <a:prstGeom prst="rect">
            <a:avLst/>
          </a:prstGeom>
        </p:spPr>
        <p:txBody>
          <a:bodyPr>
            <a:spAutoFit/>
          </a:bodyPr>
          <a:lstStyle/>
          <a:p>
            <a:pPr>
              <a:defRPr/>
            </a:pPr>
            <a:r>
              <a:rPr lang="en-GB" sz="2200" b="1" dirty="0">
                <a:latin typeface="+mn-lt"/>
              </a:rPr>
              <a:t>The Learning Environment </a:t>
            </a:r>
          </a:p>
          <a:p>
            <a:pPr>
              <a:defRPr/>
            </a:pPr>
            <a:endParaRPr lang="en-GB" sz="2200" dirty="0">
              <a:latin typeface="+mn-lt"/>
            </a:endParaRPr>
          </a:p>
          <a:p>
            <a:pPr>
              <a:defRPr/>
            </a:pPr>
            <a:r>
              <a:rPr lang="en-GB" sz="2200" dirty="0">
                <a:latin typeface="+mn-lt"/>
              </a:rPr>
              <a:t>The children have daily access to an indoor and outdoor environment that is set up in discrete areas of learning. The areas are carefully planned and provide the children with experiences and opportunities whereby they can independently apply and consolidate their learning. </a:t>
            </a:r>
          </a:p>
          <a:p>
            <a:pPr>
              <a:defRPr/>
            </a:pPr>
            <a:endParaRPr lang="en-GB" sz="2200" dirty="0">
              <a:latin typeface="+mn-lt"/>
            </a:endParaRPr>
          </a:p>
          <a:p>
            <a:pPr>
              <a:defRPr/>
            </a:pPr>
            <a:r>
              <a:rPr lang="en-GB" sz="2200" dirty="0">
                <a:latin typeface="+mn-lt"/>
              </a:rPr>
              <a:t>On the next two slides we have included examples of the children in Reception at Mrs Bland’s pursuing a range of activities in both the indoor and outdoor learning environment. These are just a very small sample…</a:t>
            </a:r>
          </a:p>
          <a:p>
            <a:pPr>
              <a:defRPr/>
            </a:pPr>
            <a:endParaRPr lang="en-GB" sz="2200" dirty="0">
              <a:latin typeface="+mn-lt"/>
            </a:endParaRP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Users\School6\Pictures\Presentation photos\DSC06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429000"/>
            <a:ext cx="4648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descr="E:\Presentation photos\DSC06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E:\Presentation photos\DSC06539.JPG"/>
          <p:cNvPicPr>
            <a:picLocks noChangeAspect="1" noChangeArrowheads="1"/>
          </p:cNvPicPr>
          <p:nvPr/>
        </p:nvPicPr>
        <p:blipFill>
          <a:blip r:embed="rId4">
            <a:extLst>
              <a:ext uri="{28A0092B-C50C-407E-A947-70E740481C1C}">
                <a14:useLocalDpi xmlns:a14="http://schemas.microsoft.com/office/drawing/2010/main" val="0"/>
              </a:ext>
            </a:extLst>
          </a:blip>
          <a:srcRect l="3638" t="2881" r="13889" b="12093"/>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E:\Presentation photos\DSC06574.JPG"/>
          <p:cNvPicPr>
            <a:picLocks noChangeAspect="1" noChangeArrowheads="1"/>
          </p:cNvPicPr>
          <p:nvPr/>
        </p:nvPicPr>
        <p:blipFill>
          <a:blip r:embed="rId5">
            <a:extLst>
              <a:ext uri="{28A0092B-C50C-407E-A947-70E740481C1C}">
                <a14:useLocalDpi xmlns:a14="http://schemas.microsoft.com/office/drawing/2010/main" val="0"/>
              </a:ext>
            </a:extLst>
          </a:blip>
          <a:srcRect l="13792" b="16719"/>
          <a:stretch>
            <a:fillRect/>
          </a:stretch>
        </p:blipFill>
        <p:spPr bwMode="auto">
          <a:xfrm>
            <a:off x="0" y="3429000"/>
            <a:ext cx="4495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descr="C:\Users\School6\Pictures\Presentation photos\DSC06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School6\Pictures\Presentation photos\DSC073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E:\Presentation photos\DSC065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690563" y="1281113"/>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7412" name="TextBox 3"/>
          <p:cNvSpPr txBox="1">
            <a:spLocks noChangeArrowheads="1"/>
          </p:cNvSpPr>
          <p:nvPr/>
        </p:nvSpPr>
        <p:spPr bwMode="auto">
          <a:xfrm>
            <a:off x="455613" y="1447800"/>
            <a:ext cx="79248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Early Years Foundation Stage</a:t>
            </a:r>
          </a:p>
          <a:p>
            <a:pPr>
              <a:defRPr/>
            </a:pPr>
            <a:endParaRPr lang="en-GB" sz="2200" dirty="0" smtClean="0">
              <a:latin typeface="+mn-lt"/>
            </a:endParaRPr>
          </a:p>
          <a:p>
            <a:pPr eaLnBrk="1" hangingPunct="1">
              <a:spcBef>
                <a:spcPct val="20000"/>
              </a:spcBef>
              <a:buClr>
                <a:srgbClr val="3333CC"/>
              </a:buClr>
              <a:buSzPct val="60000"/>
              <a:buFont typeface="Wingdings" pitchFamily="2" charset="2"/>
              <a:buChar char="n"/>
              <a:defRPr/>
            </a:pPr>
            <a:r>
              <a:rPr lang="en-GB" sz="2200" dirty="0" smtClean="0">
                <a:latin typeface="+mn-lt"/>
              </a:rPr>
              <a:t> In the EYFS, on-going assessment is an integral part of the learning and development process.</a:t>
            </a:r>
          </a:p>
          <a:p>
            <a:pPr eaLnBrk="1" hangingPunct="1">
              <a:spcBef>
                <a:spcPct val="20000"/>
              </a:spcBef>
              <a:buClr>
                <a:srgbClr val="3333CC"/>
              </a:buClr>
              <a:buSzPct val="60000"/>
              <a:buFont typeface="Wingdings" pitchFamily="2" charset="2"/>
              <a:buChar char="n"/>
              <a:defRPr/>
            </a:pPr>
            <a:endParaRPr lang="en-GB" sz="1400" dirty="0" smtClean="0">
              <a:latin typeface="+mn-lt"/>
            </a:endParaRPr>
          </a:p>
          <a:p>
            <a:pPr eaLnBrk="1" hangingPunct="1">
              <a:spcBef>
                <a:spcPct val="20000"/>
              </a:spcBef>
              <a:buClr>
                <a:srgbClr val="3333CC"/>
              </a:buClr>
              <a:buSzPct val="60000"/>
              <a:buFont typeface="Wingdings" pitchFamily="2" charset="2"/>
              <a:buChar char="n"/>
              <a:defRPr/>
            </a:pPr>
            <a:r>
              <a:rPr lang="en-GB" sz="2200" dirty="0" smtClean="0">
                <a:latin typeface="+mn-lt"/>
              </a:rPr>
              <a:t> It involves practitioners observing children to understand their level of achievement, interests and learning styles, and to then shape learning experiences for each child reflecting those observations.</a:t>
            </a:r>
          </a:p>
          <a:p>
            <a:pPr eaLnBrk="1" hangingPunct="1">
              <a:spcBef>
                <a:spcPct val="20000"/>
              </a:spcBef>
              <a:buClr>
                <a:srgbClr val="3333CC"/>
              </a:buClr>
              <a:buSzPct val="60000"/>
              <a:buFont typeface="Wingdings" pitchFamily="2" charset="2"/>
              <a:buChar char="n"/>
              <a:defRPr/>
            </a:pPr>
            <a:endParaRPr lang="en-GB" sz="1400" dirty="0" smtClean="0">
              <a:latin typeface="+mn-lt"/>
            </a:endParaRPr>
          </a:p>
          <a:p>
            <a:pPr eaLnBrk="1" hangingPunct="1">
              <a:lnSpc>
                <a:spcPct val="90000"/>
              </a:lnSpc>
              <a:spcBef>
                <a:spcPct val="20000"/>
              </a:spcBef>
              <a:buClr>
                <a:srgbClr val="3333CC"/>
              </a:buClr>
              <a:buSzPct val="60000"/>
              <a:buFont typeface="Wingdings" pitchFamily="2" charset="2"/>
              <a:buChar char="n"/>
              <a:defRPr/>
            </a:pPr>
            <a:r>
              <a:rPr lang="en-GB" sz="2200" dirty="0" smtClean="0">
                <a:latin typeface="+mn-lt"/>
              </a:rPr>
              <a:t> The Foundation Stage Profile provides a </a:t>
            </a:r>
            <a:r>
              <a:rPr lang="en-GB" sz="2200" dirty="0" smtClean="0">
                <a:solidFill>
                  <a:srgbClr val="000000"/>
                </a:solidFill>
                <a:latin typeface="+mn-lt"/>
              </a:rPr>
              <a:t>quantifiable measure that will assess and record a child’s level of achievement as he or she finishes the Reception year.</a:t>
            </a:r>
            <a:endParaRPr lang="en-GB" sz="2800" b="1" dirty="0" smtClean="0">
              <a:latin typeface="+mn-lt"/>
            </a:endParaRPr>
          </a:p>
          <a:p>
            <a:pPr>
              <a:defRPr/>
            </a:pPr>
            <a:endParaRPr lang="en-GB" sz="2800" b="1" dirty="0" smtClean="0"/>
          </a:p>
          <a:p>
            <a:pPr>
              <a:defRPr/>
            </a:pPr>
            <a:endParaRPr lang="en-GB" sz="2800" b="1" dirty="0" smtClean="0"/>
          </a:p>
          <a:p>
            <a:pPr>
              <a:defRPr/>
            </a:pPr>
            <a:endParaRPr lang="en-GB" sz="2400" dirty="0" smtClean="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690563" y="1281113"/>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20484" name="TextBox 3"/>
          <p:cNvSpPr txBox="1">
            <a:spLocks noChangeArrowheads="1"/>
          </p:cNvSpPr>
          <p:nvPr/>
        </p:nvSpPr>
        <p:spPr bwMode="auto">
          <a:xfrm>
            <a:off x="381000" y="795338"/>
            <a:ext cx="7924800"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endParaRPr lang="en-GB" sz="2800" b="1" dirty="0" smtClean="0">
              <a:latin typeface="+mn-lt"/>
            </a:endParaRPr>
          </a:p>
          <a:p>
            <a:pPr>
              <a:defRPr/>
            </a:pPr>
            <a:r>
              <a:rPr lang="en-GB" sz="2800" b="1" dirty="0" smtClean="0">
                <a:latin typeface="+mn-lt"/>
              </a:rPr>
              <a:t>Learning Journeys</a:t>
            </a:r>
          </a:p>
          <a:p>
            <a:pPr>
              <a:defRPr/>
            </a:pPr>
            <a:endParaRPr lang="en-GB" sz="1200" b="1" dirty="0" smtClean="0"/>
          </a:p>
          <a:p>
            <a:pPr>
              <a:defRPr/>
            </a:pPr>
            <a:r>
              <a:rPr lang="en-GB" sz="2200" dirty="0" smtClean="0">
                <a:latin typeface="+mn-lt"/>
              </a:rPr>
              <a:t>Every child will have their own learning journey which will record and celebrate their experiences during the Foundation Stage. Over time it will tell a story about your child’s learning and achievements, their friendships and the activities he or she enjoys sharing with others. We share these with you on a regular basis and welcome ‘WOW’ moments from home! </a:t>
            </a:r>
          </a:p>
          <a:p>
            <a:pPr>
              <a:defRPr/>
            </a:pPr>
            <a:endParaRPr lang="en-GB" sz="2200" dirty="0" smtClean="0">
              <a:latin typeface="+mn-lt"/>
            </a:endParaRPr>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400" dirty="0" smtClean="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98488" y="1281113"/>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9460" name="TextBox 3"/>
          <p:cNvSpPr txBox="1">
            <a:spLocks noChangeArrowheads="1"/>
          </p:cNvSpPr>
          <p:nvPr/>
        </p:nvSpPr>
        <p:spPr bwMode="auto">
          <a:xfrm>
            <a:off x="201613" y="990600"/>
            <a:ext cx="845820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Preparing for School</a:t>
            </a:r>
          </a:p>
          <a:p>
            <a:pPr>
              <a:defRPr/>
            </a:pPr>
            <a:endParaRPr lang="en-GB" sz="800" b="1" dirty="0" smtClean="0">
              <a:latin typeface="+mn-lt"/>
            </a:endParaRPr>
          </a:p>
          <a:p>
            <a:pPr eaLnBrk="1" hangingPunct="1">
              <a:spcBef>
                <a:spcPct val="20000"/>
              </a:spcBef>
              <a:buClr>
                <a:srgbClr val="3333CC"/>
              </a:buClr>
              <a:buSzPct val="60000"/>
              <a:buFont typeface="Wingdings" pitchFamily="2" charset="2"/>
              <a:buChar char="n"/>
              <a:defRPr/>
            </a:pPr>
            <a:r>
              <a:rPr lang="en-GB" sz="2100" dirty="0" smtClean="0">
                <a:solidFill>
                  <a:srgbClr val="000000"/>
                </a:solidFill>
                <a:latin typeface="+mn-lt"/>
              </a:rPr>
              <a:t> Let your child practise putting on their school clothes, taking them off and folding them neatly in preparation for PE lessons</a:t>
            </a:r>
          </a:p>
          <a:p>
            <a:pPr eaLnBrk="1" hangingPunct="1">
              <a:spcBef>
                <a:spcPct val="20000"/>
              </a:spcBef>
              <a:buClr>
                <a:srgbClr val="3333CC"/>
              </a:buClr>
              <a:buSzPct val="60000"/>
              <a:defRPr/>
            </a:pPr>
            <a:endParaRPr lang="en-GB" sz="4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100" dirty="0" smtClean="0">
                <a:solidFill>
                  <a:srgbClr val="000000"/>
                </a:solidFill>
                <a:latin typeface="+mn-lt"/>
              </a:rPr>
              <a:t> Support your child in managing their toileting independently</a:t>
            </a:r>
          </a:p>
          <a:p>
            <a:pPr eaLnBrk="1" hangingPunct="1">
              <a:spcBef>
                <a:spcPct val="20000"/>
              </a:spcBef>
              <a:buClr>
                <a:srgbClr val="3333CC"/>
              </a:buClr>
              <a:buSzPct val="60000"/>
              <a:defRPr/>
            </a:pPr>
            <a:endParaRPr lang="en-GB" sz="4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100" dirty="0" smtClean="0">
                <a:solidFill>
                  <a:srgbClr val="000000"/>
                </a:solidFill>
                <a:latin typeface="+mn-lt"/>
              </a:rPr>
              <a:t> </a:t>
            </a:r>
            <a:r>
              <a:rPr lang="en-GB" sz="2100" dirty="0" smtClean="0">
                <a:latin typeface="+mn-lt"/>
              </a:rPr>
              <a:t>Get your child into the habit of hanging their coat up, putting their toys away, clearing the table, and so on, to prepare them for doing these things at school</a:t>
            </a:r>
          </a:p>
          <a:p>
            <a:pPr eaLnBrk="1" hangingPunct="1">
              <a:spcBef>
                <a:spcPct val="20000"/>
              </a:spcBef>
              <a:buClr>
                <a:srgbClr val="3333CC"/>
              </a:buClr>
              <a:buSzPct val="60000"/>
              <a:defRPr/>
            </a:pPr>
            <a:endParaRPr lang="en-GB" sz="400" dirty="0" smtClean="0">
              <a:latin typeface="+mn-lt"/>
            </a:endParaRPr>
          </a:p>
          <a:p>
            <a:pPr eaLnBrk="1" hangingPunct="1">
              <a:spcBef>
                <a:spcPct val="20000"/>
              </a:spcBef>
              <a:buClr>
                <a:srgbClr val="3333CC"/>
              </a:buClr>
              <a:buSzPct val="60000"/>
              <a:buFont typeface="Wingdings" pitchFamily="2" charset="2"/>
              <a:buChar char="n"/>
              <a:defRPr/>
            </a:pPr>
            <a:r>
              <a:rPr lang="en-GB" sz="2100" dirty="0" smtClean="0">
                <a:solidFill>
                  <a:srgbClr val="000000"/>
                </a:solidFill>
                <a:latin typeface="+mn-lt"/>
              </a:rPr>
              <a:t> Play listening and instruction based games e.g. Simon Says and play simple board, card and ball games that teach the children about taking turns, following rules and losing graciously </a:t>
            </a:r>
          </a:p>
          <a:p>
            <a:pPr eaLnBrk="1" hangingPunct="1">
              <a:spcBef>
                <a:spcPct val="20000"/>
              </a:spcBef>
              <a:buClr>
                <a:srgbClr val="3333CC"/>
              </a:buClr>
              <a:buSzPct val="60000"/>
              <a:defRPr/>
            </a:pPr>
            <a:endParaRPr lang="en-GB" sz="4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100" dirty="0" smtClean="0">
                <a:solidFill>
                  <a:srgbClr val="000000"/>
                </a:solidFill>
                <a:latin typeface="+mn-lt"/>
              </a:rPr>
              <a:t> Sing number rhymes together and look out for numbers in the environment</a:t>
            </a:r>
          </a:p>
          <a:p>
            <a:pPr eaLnBrk="1" hangingPunct="1">
              <a:spcBef>
                <a:spcPct val="20000"/>
              </a:spcBef>
              <a:buClr>
                <a:srgbClr val="3333CC"/>
              </a:buClr>
              <a:buSzPct val="60000"/>
              <a:defRPr/>
            </a:pPr>
            <a:endParaRPr lang="en-GB" sz="4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100" dirty="0" smtClean="0">
                <a:solidFill>
                  <a:srgbClr val="000000"/>
                </a:solidFill>
                <a:latin typeface="+mn-lt"/>
              </a:rPr>
              <a:t> Look out for opportunities for the children to see their name </a:t>
            </a:r>
          </a:p>
          <a:p>
            <a:pPr eaLnBrk="1" hangingPunct="1">
              <a:spcBef>
                <a:spcPct val="20000"/>
              </a:spcBef>
              <a:buClr>
                <a:srgbClr val="3333CC"/>
              </a:buClr>
              <a:buSzPct val="60000"/>
              <a:defRPr/>
            </a:pPr>
            <a:endParaRPr lang="en-GB" sz="2200" dirty="0" smtClean="0">
              <a:solidFill>
                <a:srgbClr val="000000"/>
              </a:solidFill>
            </a:endParaRPr>
          </a:p>
          <a:p>
            <a:pPr eaLnBrk="1" hangingPunct="1">
              <a:spcBef>
                <a:spcPct val="20000"/>
              </a:spcBef>
              <a:buClr>
                <a:srgbClr val="3333CC"/>
              </a:buClr>
              <a:buSzPct val="60000"/>
              <a:buFont typeface="Wingdings" pitchFamily="2" charset="2"/>
              <a:buChar char="n"/>
              <a:defRPr/>
            </a:pPr>
            <a:endParaRPr lang="en-GB" sz="2800" b="1" dirty="0" smtClean="0"/>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533400" y="762000"/>
            <a:ext cx="8382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400" b="1" dirty="0" smtClean="0">
                <a:latin typeface="+mn-lt"/>
              </a:rPr>
              <a:t>Welcome! </a:t>
            </a:r>
          </a:p>
          <a:p>
            <a:pPr>
              <a:defRPr/>
            </a:pPr>
            <a:endParaRPr lang="en-GB" sz="2400" b="1" dirty="0" smtClean="0">
              <a:solidFill>
                <a:srgbClr val="000000"/>
              </a:solidFill>
              <a:latin typeface="+mn-lt"/>
            </a:endParaRPr>
          </a:p>
          <a:p>
            <a:pPr>
              <a:defRPr/>
            </a:pPr>
            <a:r>
              <a:rPr lang="en-GB" sz="2400" dirty="0" smtClean="0">
                <a:solidFill>
                  <a:srgbClr val="000000"/>
                </a:solidFill>
                <a:latin typeface="+mn-lt"/>
              </a:rPr>
              <a:t>This presentation aims to provide am introduction to Mrs Bland’s and includes initial information which we hope you will find useful.</a:t>
            </a:r>
          </a:p>
          <a:p>
            <a:pPr>
              <a:defRPr/>
            </a:pPr>
            <a:endParaRPr lang="en-GB" sz="1200" dirty="0">
              <a:solidFill>
                <a:srgbClr val="000000"/>
              </a:solidFill>
              <a:latin typeface="+mn-lt"/>
            </a:endParaRPr>
          </a:p>
          <a:p>
            <a:pPr>
              <a:defRPr/>
            </a:pPr>
            <a:r>
              <a:rPr lang="en-GB" sz="2400" dirty="0" smtClean="0">
                <a:solidFill>
                  <a:srgbClr val="000000"/>
                </a:solidFill>
                <a:latin typeface="+mn-lt"/>
              </a:rPr>
              <a:t>The school </a:t>
            </a:r>
            <a:r>
              <a:rPr lang="en-GB" sz="2400" dirty="0">
                <a:solidFill>
                  <a:srgbClr val="000000"/>
                </a:solidFill>
                <a:latin typeface="+mn-lt"/>
              </a:rPr>
              <a:t>website </a:t>
            </a:r>
            <a:r>
              <a:rPr lang="en-GB" sz="2400" u="sng" dirty="0" smtClean="0">
                <a:solidFill>
                  <a:srgbClr val="000000"/>
                </a:solidFill>
                <a:latin typeface="+mn-lt"/>
                <a:hlinkClick r:id="rId2"/>
              </a:rPr>
              <a:t>www.mrsblandsinfants.co.uk</a:t>
            </a:r>
            <a:r>
              <a:rPr lang="en-GB" sz="2400" dirty="0">
                <a:solidFill>
                  <a:srgbClr val="000000"/>
                </a:solidFill>
                <a:latin typeface="+mn-lt"/>
              </a:rPr>
              <a:t> </a:t>
            </a:r>
            <a:r>
              <a:rPr lang="en-GB" sz="2400" dirty="0" smtClean="0">
                <a:solidFill>
                  <a:srgbClr val="000000"/>
                </a:solidFill>
                <a:latin typeface="+mn-lt"/>
              </a:rPr>
              <a:t>is kept up to date and has lots more information about our school. </a:t>
            </a:r>
            <a:endParaRPr lang="en-GB" sz="2400" u="sng" dirty="0">
              <a:solidFill>
                <a:srgbClr val="000000"/>
              </a:solidFill>
              <a:latin typeface="+mn-lt"/>
            </a:endParaRPr>
          </a:p>
          <a:p>
            <a:pPr>
              <a:defRPr/>
            </a:pPr>
            <a:endParaRPr lang="en-GB" sz="2800" b="1" dirty="0" smtClean="0">
              <a:solidFill>
                <a:srgbClr val="000000"/>
              </a:solidFill>
              <a:latin typeface="+mn-lt"/>
            </a:endParaRPr>
          </a:p>
          <a:p>
            <a:pPr>
              <a:defRPr/>
            </a:pPr>
            <a:endParaRPr lang="en-GB" sz="2800" b="1" dirty="0">
              <a:solidFill>
                <a:srgbClr val="000000"/>
              </a:solidFill>
              <a:latin typeface="+mn-lt"/>
            </a:endParaRPr>
          </a:p>
          <a:p>
            <a:pPr>
              <a:defRPr/>
            </a:pPr>
            <a:endParaRPr lang="en-GB" sz="2800" b="1" dirty="0" smtClean="0">
              <a:solidFill>
                <a:srgbClr val="000000"/>
              </a:solidFill>
              <a:latin typeface="+mn-lt"/>
            </a:endParaRPr>
          </a:p>
          <a:p>
            <a:pPr>
              <a:defRPr/>
            </a:pPr>
            <a:endParaRPr lang="en-GB" sz="2800" b="1" dirty="0">
              <a:solidFill>
                <a:srgbClr val="000000"/>
              </a:solidFill>
              <a:latin typeface="+mn-lt"/>
            </a:endParaRPr>
          </a:p>
          <a:p>
            <a:pPr>
              <a:defRPr/>
            </a:pPr>
            <a:endParaRPr lang="en-GB" sz="2800" b="1" dirty="0" smtClean="0">
              <a:solidFill>
                <a:srgbClr val="000000"/>
              </a:solidFill>
              <a:latin typeface="+mn-lt"/>
            </a:endParaRPr>
          </a:p>
          <a:p>
            <a:pPr>
              <a:defRPr/>
            </a:pPr>
            <a:endParaRPr lang="en-GB" sz="4000" b="1" dirty="0">
              <a:solidFill>
                <a:srgbClr val="000000"/>
              </a:solidFill>
              <a:latin typeface="+mn-lt"/>
            </a:endParaRPr>
          </a:p>
          <a:p>
            <a:pPr>
              <a:defRPr/>
            </a:pPr>
            <a:r>
              <a:rPr lang="en-GB" sz="2400" b="1" dirty="0" smtClean="0">
                <a:solidFill>
                  <a:srgbClr val="000000"/>
                </a:solidFill>
                <a:latin typeface="+mn-lt"/>
              </a:rPr>
              <a:t>Headteacher: Mrs Nisbet		Deputy Head: Mrs Williams</a:t>
            </a:r>
          </a:p>
          <a:p>
            <a:pPr>
              <a:defRPr/>
            </a:pPr>
            <a:endParaRPr lang="en-GB" sz="800" dirty="0" smtClean="0">
              <a:solidFill>
                <a:srgbClr val="000000"/>
              </a:solidFill>
              <a:latin typeface="Calibri" pitchFamily="34" charset="0"/>
            </a:endParaRPr>
          </a:p>
          <a:p>
            <a:pPr eaLnBrk="1" hangingPunct="1">
              <a:spcBef>
                <a:spcPct val="20000"/>
              </a:spcBef>
              <a:buClr>
                <a:srgbClr val="3333CC"/>
              </a:buClr>
              <a:buSzPct val="60000"/>
              <a:buFont typeface="Wingdings" pitchFamily="2" charset="2"/>
              <a:buChar char="n"/>
              <a:defRPr/>
            </a:pPr>
            <a:endParaRPr lang="en-GB" sz="2400" dirty="0" smtClean="0"/>
          </a:p>
          <a:p>
            <a:pPr>
              <a:defRPr/>
            </a:pPr>
            <a:endParaRPr lang="en-GB" sz="2400" dirty="0" smtClean="0"/>
          </a:p>
        </p:txBody>
      </p:sp>
      <p:pic>
        <p:nvPicPr>
          <p:cNvPr id="9220" name="Picture 4" descr="C:\Users\School6\Pictures\2019-06-26 26.6\Mrs Blands (18 of 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680012"/>
            <a:ext cx="3771900"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419100" y="914400"/>
            <a:ext cx="7924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buClr>
                <a:srgbClr val="3333CC"/>
              </a:buClr>
              <a:buSzPct val="60000"/>
              <a:defRPr/>
            </a:pPr>
            <a:r>
              <a:rPr lang="en-GB" sz="2800" b="1" dirty="0" smtClean="0">
                <a:solidFill>
                  <a:srgbClr val="000000"/>
                </a:solidFill>
                <a:latin typeface="+mj-lt"/>
              </a:rPr>
              <a:t>Finally…</a:t>
            </a:r>
          </a:p>
          <a:p>
            <a:pPr eaLnBrk="1" hangingPunct="1">
              <a:spcBef>
                <a:spcPct val="20000"/>
              </a:spcBef>
              <a:buClr>
                <a:srgbClr val="3333CC"/>
              </a:buClr>
              <a:buSzPct val="60000"/>
              <a:defRPr/>
            </a:pPr>
            <a:endParaRPr lang="en-GB" sz="1100" b="1" dirty="0" smtClean="0">
              <a:solidFill>
                <a:srgbClr val="000000"/>
              </a:solidFill>
              <a:latin typeface="+mj-lt"/>
            </a:endParaRP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j-lt"/>
              </a:rPr>
              <a:t> If we’re worried about your child we will talk to you </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j-lt"/>
              </a:rPr>
              <a:t> If you’re worried about anything to do with school and your child - come in and talk to us!</a:t>
            </a: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j-lt"/>
              </a:rPr>
              <a:t> If your child has any specific needs, whether emotional, medical or learning difficulties, please do let us know</a:t>
            </a:r>
          </a:p>
          <a:p>
            <a:pPr eaLnBrk="1" hangingPunct="1">
              <a:spcBef>
                <a:spcPct val="20000"/>
              </a:spcBef>
              <a:buClr>
                <a:srgbClr val="3333CC"/>
              </a:buClr>
              <a:buSzPct val="60000"/>
              <a:buFont typeface="Wingdings" pitchFamily="2" charset="2"/>
              <a:buChar char="n"/>
              <a:defRPr/>
            </a:pPr>
            <a:r>
              <a:rPr lang="en-GB" sz="2400" b="1" dirty="0">
                <a:solidFill>
                  <a:srgbClr val="000000"/>
                </a:solidFill>
                <a:latin typeface="+mj-lt"/>
              </a:rPr>
              <a:t> </a:t>
            </a:r>
            <a:r>
              <a:rPr lang="en-GB" sz="2400" b="1" dirty="0" smtClean="0">
                <a:solidFill>
                  <a:srgbClr val="000000"/>
                </a:solidFill>
                <a:latin typeface="+mj-lt"/>
              </a:rPr>
              <a:t>We’re a partnership!</a:t>
            </a:r>
          </a:p>
        </p:txBody>
      </p:sp>
      <p:pic>
        <p:nvPicPr>
          <p:cNvPr id="276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08500"/>
            <a:ext cx="37211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88938" y="914400"/>
            <a:ext cx="8382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200" b="1" dirty="0" smtClean="0">
                <a:latin typeface="+mn-lt"/>
              </a:rPr>
              <a:t>Partnership with Parents</a:t>
            </a:r>
          </a:p>
          <a:p>
            <a:pPr>
              <a:defRPr/>
            </a:pPr>
            <a:endParaRPr lang="en-GB" sz="900" dirty="0" smtClean="0">
              <a:latin typeface="+mn-lt"/>
            </a:endParaRP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a:t>
            </a:r>
            <a:r>
              <a:rPr lang="en-GB" sz="2000" dirty="0" smtClean="0">
                <a:solidFill>
                  <a:srgbClr val="000000"/>
                </a:solidFill>
                <a:latin typeface="+mn-lt"/>
              </a:rPr>
              <a:t>When parents and practitioners work together, the results have a positive impact on children’s development and learning. </a:t>
            </a: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Communication between school and parents is key and there are plenty of opportunities for this, such as during the daily drop off and pick up and in the home-school record books etc.</a:t>
            </a: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a:solidFill>
                <a:srgbClr val="000000"/>
              </a:solidFill>
              <a:latin typeface="+mn-lt"/>
            </a:endParaRPr>
          </a:p>
          <a:p>
            <a:pPr eaLnBrk="1" hangingPunct="1">
              <a:spcBef>
                <a:spcPct val="20000"/>
              </a:spcBef>
              <a:buClr>
                <a:srgbClr val="3333CC"/>
              </a:buClr>
              <a:buSzPct val="60000"/>
              <a:defRPr/>
            </a:pPr>
            <a:endParaRPr lang="en-GB" sz="800" dirty="0">
              <a:solidFill>
                <a:srgbClr val="000000"/>
              </a:solidFill>
              <a:latin typeface="+mn-lt"/>
            </a:endParaRP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Our Home-School Agreement provides a framework for the development of such a partnership and sets out the role of the school, parents and pupils in this vital partnership.</a:t>
            </a:r>
            <a:endParaRPr lang="en-GB" sz="8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We operate an Open Door Policy and parent volunteers are always welcome! </a:t>
            </a:r>
          </a:p>
          <a:p>
            <a:pPr eaLnBrk="1" hangingPunct="1">
              <a:spcBef>
                <a:spcPct val="20000"/>
              </a:spcBef>
              <a:buClr>
                <a:srgbClr val="3333CC"/>
              </a:buClr>
              <a:buSzPct val="60000"/>
              <a:defRPr/>
            </a:pPr>
            <a:endParaRPr lang="en-GB" sz="800" dirty="0" smtClean="0">
              <a:solidFill>
                <a:srgbClr val="000000"/>
              </a:solidFill>
              <a:latin typeface="Calibri" pitchFamily="34" charset="0"/>
            </a:endParaRPr>
          </a:p>
          <a:p>
            <a:pPr eaLnBrk="1" hangingPunct="1">
              <a:spcBef>
                <a:spcPct val="20000"/>
              </a:spcBef>
              <a:buClr>
                <a:srgbClr val="3333CC"/>
              </a:buClr>
              <a:buSzPct val="60000"/>
              <a:buFont typeface="Wingdings" pitchFamily="2" charset="2"/>
              <a:buChar char="n"/>
              <a:defRPr/>
            </a:pPr>
            <a:endParaRPr lang="en-GB" sz="2400" dirty="0" smtClean="0"/>
          </a:p>
          <a:p>
            <a:pPr>
              <a:defRPr/>
            </a:pPr>
            <a:endParaRPr lang="en-GB" sz="2400"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88" y="31242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685800" y="1143000"/>
            <a:ext cx="79248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Mrs Bland’s School Rules</a:t>
            </a:r>
          </a:p>
          <a:p>
            <a:pPr>
              <a:defRPr/>
            </a:pPr>
            <a:endParaRPr lang="en-GB" sz="2200" b="1" dirty="0" smtClean="0">
              <a:latin typeface="+mn-lt"/>
            </a:endParaRPr>
          </a:p>
          <a:p>
            <a:pPr>
              <a:defRPr/>
            </a:pPr>
            <a:r>
              <a:rPr lang="en-GB" sz="2200" dirty="0" smtClean="0">
                <a:latin typeface="+mn-lt"/>
              </a:rPr>
              <a:t>As a school, we agreed the four following rules:</a:t>
            </a:r>
          </a:p>
          <a:p>
            <a:pPr>
              <a:defRPr/>
            </a:pPr>
            <a:endParaRPr lang="en-GB" sz="22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To try hard in everything we do and persevere</a:t>
            </a:r>
          </a:p>
          <a:p>
            <a:pPr eaLnBrk="1" hangingPunct="1">
              <a:spcBef>
                <a:spcPct val="20000"/>
              </a:spcBef>
              <a:buClr>
                <a:srgbClr val="3333CC"/>
              </a:buClr>
              <a:buSzPct val="60000"/>
              <a:buFont typeface="Wingdings" pitchFamily="2" charset="2"/>
              <a:buChar char="n"/>
              <a:defRPr/>
            </a:pPr>
            <a:endParaRPr lang="en-GB" sz="22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To care for everyone and everything</a:t>
            </a:r>
          </a:p>
          <a:p>
            <a:pPr eaLnBrk="1" hangingPunct="1">
              <a:spcBef>
                <a:spcPct val="20000"/>
              </a:spcBef>
              <a:buClr>
                <a:srgbClr val="3333CC"/>
              </a:buClr>
              <a:buSzPct val="60000"/>
              <a:defRPr/>
            </a:pPr>
            <a:endParaRPr lang="en-GB" sz="22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To use good manners to everyone at all times</a:t>
            </a:r>
          </a:p>
          <a:p>
            <a:pPr eaLnBrk="1" hangingPunct="1">
              <a:spcBef>
                <a:spcPct val="20000"/>
              </a:spcBef>
              <a:buClr>
                <a:srgbClr val="3333CC"/>
              </a:buClr>
              <a:buSzPct val="60000"/>
              <a:buFont typeface="Wingdings" pitchFamily="2" charset="2"/>
              <a:buChar char="n"/>
              <a:defRPr/>
            </a:pPr>
            <a:endParaRPr lang="en-GB" sz="22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200" dirty="0" smtClean="0">
                <a:solidFill>
                  <a:srgbClr val="000000"/>
                </a:solidFill>
                <a:latin typeface="+mn-lt"/>
              </a:rPr>
              <a:t> To play fair</a:t>
            </a:r>
            <a:endParaRPr lang="en-GB" sz="2200" dirty="0" smtClean="0">
              <a:latin typeface="+mn-lt"/>
            </a:endParaRPr>
          </a:p>
          <a:p>
            <a:pPr>
              <a:defRPr/>
            </a:pPr>
            <a:endParaRPr lang="en-GB" sz="2400" dirty="0" smtClean="0"/>
          </a:p>
          <a:p>
            <a:pPr>
              <a:defRPr/>
            </a:pPr>
            <a:r>
              <a:rPr lang="en-GB" sz="2200" dirty="0" smtClean="0">
                <a:latin typeface="+mj-lt"/>
              </a:rPr>
              <a:t>We refer to our school rules regularly in class and in our whole school assemblies. </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1"/>
          <p:cNvSpPr txBox="1">
            <a:spLocks noChangeArrowheads="1"/>
          </p:cNvSpPr>
          <p:nvPr/>
        </p:nvSpPr>
        <p:spPr bwMode="auto">
          <a:xfrm>
            <a:off x="447675" y="976313"/>
            <a:ext cx="7924800" cy="904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The School Day</a:t>
            </a:r>
          </a:p>
          <a:p>
            <a:pPr>
              <a:defRPr/>
            </a:pPr>
            <a:endParaRPr lang="en-GB" sz="800" b="1" dirty="0" smtClean="0">
              <a:latin typeface="+mn-lt"/>
            </a:endParaRP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8.50 -  School doors open</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9.00 – Registration</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9.10 – Assembly</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9.30 - Phonics</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10.30 – Session 1</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10.45 – Snack (fruit/milk) </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11.45 -  Lunch </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1.00 – Registration</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1.05 - Handwriting</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1.20 – Session 2</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2.30 – Session 3</a:t>
            </a:r>
          </a:p>
          <a:p>
            <a:pPr eaLnBrk="1" hangingPunct="1">
              <a:spcBef>
                <a:spcPct val="20000"/>
              </a:spcBef>
              <a:buClr>
                <a:srgbClr val="3333CC"/>
              </a:buClr>
              <a:buSzPct val="60000"/>
              <a:buFont typeface="Wingdings" pitchFamily="2" charset="2"/>
              <a:buChar char="n"/>
              <a:defRPr/>
            </a:pPr>
            <a:r>
              <a:rPr lang="en-GB" sz="2000" dirty="0" smtClean="0">
                <a:solidFill>
                  <a:srgbClr val="000000"/>
                </a:solidFill>
                <a:latin typeface="+mn-lt"/>
              </a:rPr>
              <a:t> 3.25 - Time to go home</a:t>
            </a:r>
          </a:p>
          <a:p>
            <a:pPr eaLnBrk="1" hangingPunct="1">
              <a:spcBef>
                <a:spcPct val="20000"/>
              </a:spcBef>
              <a:buClr>
                <a:srgbClr val="3333CC"/>
              </a:buClr>
              <a:buSzPct val="60000"/>
              <a:buFont typeface="Wingdings" pitchFamily="2" charset="2"/>
              <a:buChar char="n"/>
              <a:defRPr/>
            </a:pPr>
            <a:endParaRPr lang="en-GB" sz="800" dirty="0" smtClean="0">
              <a:solidFill>
                <a:srgbClr val="000000"/>
              </a:solidFill>
              <a:latin typeface="+mn-lt"/>
            </a:endParaRPr>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800" b="1" dirty="0" smtClean="0"/>
          </a:p>
          <a:p>
            <a:pPr>
              <a:defRPr/>
            </a:pPr>
            <a:endParaRPr lang="en-GB" sz="2400" dirty="0" smtClean="0"/>
          </a:p>
        </p:txBody>
      </p:sp>
      <p:pic>
        <p:nvPicPr>
          <p:cNvPr id="12292" name="Picture 4" descr="E:\Presentation photos\DSC0638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609" b="17472"/>
          <a:stretch/>
        </p:blipFill>
        <p:spPr bwMode="auto">
          <a:xfrm>
            <a:off x="4191000" y="4267200"/>
            <a:ext cx="4563052" cy="2201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3" name="Picture 5" descr="E:\DSC067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82" t="4902" b="11765"/>
          <a:stretch/>
        </p:blipFill>
        <p:spPr bwMode="auto">
          <a:xfrm>
            <a:off x="4876800" y="1752600"/>
            <a:ext cx="2934243" cy="2393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701675" y="1447800"/>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2292" name="TextBox 3"/>
          <p:cNvSpPr txBox="1">
            <a:spLocks noChangeArrowheads="1"/>
          </p:cNvSpPr>
          <p:nvPr/>
        </p:nvSpPr>
        <p:spPr bwMode="auto">
          <a:xfrm>
            <a:off x="690563" y="762000"/>
            <a:ext cx="79248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Attendance</a:t>
            </a:r>
          </a:p>
          <a:p>
            <a:pPr>
              <a:defRPr/>
            </a:pPr>
            <a:endParaRPr lang="en-GB" sz="1050" b="1" dirty="0" smtClean="0">
              <a:latin typeface="+mn-lt"/>
            </a:endParaRP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By law your child </a:t>
            </a:r>
            <a:r>
              <a:rPr lang="en-GB" sz="2400" b="1" u="sng" dirty="0" smtClean="0">
                <a:solidFill>
                  <a:srgbClr val="000000"/>
                </a:solidFill>
                <a:latin typeface="+mn-lt"/>
              </a:rPr>
              <a:t>must</a:t>
            </a:r>
            <a:r>
              <a:rPr lang="en-GB" sz="2400" dirty="0" smtClean="0">
                <a:solidFill>
                  <a:srgbClr val="000000"/>
                </a:solidFill>
                <a:latin typeface="+mn-lt"/>
              </a:rPr>
              <a:t> attend school every day.</a:t>
            </a:r>
          </a:p>
          <a:p>
            <a:pPr eaLnBrk="1" hangingPunct="1">
              <a:spcBef>
                <a:spcPct val="20000"/>
              </a:spcBef>
              <a:buClr>
                <a:srgbClr val="3333CC"/>
              </a:buClr>
              <a:buSzPct val="60000"/>
              <a:buFont typeface="Wingdings" pitchFamily="2" charset="2"/>
              <a:buChar char="n"/>
              <a:defRPr/>
            </a:pPr>
            <a:endParaRPr lang="en-GB" sz="16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If your child is absent from school you must let </a:t>
            </a:r>
          </a:p>
          <a:p>
            <a:pPr eaLnBrk="1" hangingPunct="1">
              <a:spcBef>
                <a:spcPct val="20000"/>
              </a:spcBef>
              <a:buClr>
                <a:srgbClr val="3333CC"/>
              </a:buClr>
              <a:buSzPct val="60000"/>
              <a:defRPr/>
            </a:pPr>
            <a:r>
              <a:rPr lang="en-GB" sz="2400" dirty="0" smtClean="0">
                <a:solidFill>
                  <a:srgbClr val="000000"/>
                </a:solidFill>
                <a:latin typeface="+mn-lt"/>
              </a:rPr>
              <a:t>  the office know the reason why, either by phone or email,   by 9.30am.</a:t>
            </a:r>
          </a:p>
          <a:p>
            <a:pPr eaLnBrk="1" hangingPunct="1">
              <a:spcBef>
                <a:spcPct val="20000"/>
              </a:spcBef>
              <a:buClr>
                <a:srgbClr val="3333CC"/>
              </a:buClr>
              <a:buSzPct val="60000"/>
              <a:defRPr/>
            </a:pPr>
            <a:endParaRPr lang="en-GB" sz="1600" dirty="0" smtClean="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400" dirty="0" smtClean="0">
                <a:solidFill>
                  <a:srgbClr val="000000"/>
                </a:solidFill>
                <a:latin typeface="+mn-lt"/>
              </a:rPr>
              <a:t> Only the Headteacher can sanction an absence.</a:t>
            </a:r>
            <a:endParaRPr lang="en-GB" sz="2800" dirty="0" smtClean="0">
              <a:latin typeface="+mn-lt"/>
            </a:endParaRPr>
          </a:p>
          <a:p>
            <a:pPr>
              <a:defRPr/>
            </a:pPr>
            <a:endParaRPr lang="en-GB" sz="2800" b="1" dirty="0" smtClean="0"/>
          </a:p>
          <a:p>
            <a:pPr>
              <a:defRPr/>
            </a:pPr>
            <a:endParaRPr lang="en-GB" sz="2400" dirty="0"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t="13620" b="11897"/>
          <a:stretch>
            <a:fillRect/>
          </a:stretch>
        </p:blipFill>
        <p:spPr bwMode="auto">
          <a:xfrm>
            <a:off x="2438400" y="4495800"/>
            <a:ext cx="38862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90563" y="1447800"/>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2292" name="TextBox 3"/>
          <p:cNvSpPr txBox="1">
            <a:spLocks noChangeArrowheads="1"/>
          </p:cNvSpPr>
          <p:nvPr/>
        </p:nvSpPr>
        <p:spPr bwMode="auto">
          <a:xfrm>
            <a:off x="466725" y="914400"/>
            <a:ext cx="8148638"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Food and drink</a:t>
            </a:r>
          </a:p>
          <a:p>
            <a:pPr>
              <a:defRPr/>
            </a:pPr>
            <a:endParaRPr lang="en-GB" sz="900" b="1" dirty="0" smtClean="0">
              <a:latin typeface="+mn-lt"/>
            </a:endParaRPr>
          </a:p>
          <a:p>
            <a:pPr eaLnBrk="1" hangingPunct="1">
              <a:spcBef>
                <a:spcPct val="20000"/>
              </a:spcBef>
              <a:buClr>
                <a:srgbClr val="3333CC"/>
              </a:buClr>
              <a:buSzPct val="60000"/>
              <a:buFont typeface="Wingdings" pitchFamily="2" charset="2"/>
              <a:buChar char="n"/>
              <a:defRPr/>
            </a:pPr>
            <a:r>
              <a:rPr lang="en-GB" sz="2200" b="1" dirty="0" smtClean="0">
                <a:solidFill>
                  <a:srgbClr val="000000"/>
                </a:solidFill>
                <a:latin typeface="+mn-lt"/>
              </a:rPr>
              <a:t> Lunch: </a:t>
            </a:r>
            <a:r>
              <a:rPr lang="en-GB" sz="2200" dirty="0" smtClean="0">
                <a:solidFill>
                  <a:srgbClr val="000000"/>
                </a:solidFill>
                <a:latin typeface="+mn-lt"/>
              </a:rPr>
              <a:t>For Reception, lunchtime is between 11.45am and 1.00pm. All of the children in school are entitled to a free school meal each day. There will be a selection of different meals available each day for your child to choose from. You can do this with your child at home or they can choose with an adult in class. Please let us know if your child has any dietary restrictions or requirements. </a:t>
            </a:r>
          </a:p>
          <a:p>
            <a:pPr eaLnBrk="1" hangingPunct="1">
              <a:spcBef>
                <a:spcPct val="20000"/>
              </a:spcBef>
              <a:buClr>
                <a:srgbClr val="3333CC"/>
              </a:buClr>
              <a:buSzPct val="60000"/>
              <a:defRPr/>
            </a:pPr>
            <a:endParaRPr lang="en-GB" sz="900" b="1" dirty="0" smtClean="0">
              <a:solidFill>
                <a:srgbClr val="000000"/>
              </a:solidFill>
              <a:latin typeface="+mn-lt"/>
            </a:endParaRPr>
          </a:p>
          <a:p>
            <a:pPr eaLnBrk="1" hangingPunct="1">
              <a:spcBef>
                <a:spcPct val="20000"/>
              </a:spcBef>
              <a:buClr>
                <a:srgbClr val="3333CC"/>
              </a:buClr>
              <a:buSzPct val="60000"/>
              <a:defRPr/>
            </a:pPr>
            <a:r>
              <a:rPr lang="en-GB" sz="2200" dirty="0" smtClean="0">
                <a:solidFill>
                  <a:srgbClr val="000000"/>
                </a:solidFill>
                <a:latin typeface="+mn-lt"/>
              </a:rPr>
              <a:t>Packed lunches must support our school’s healthy eating policy. Please note that our school is a ‘nut free’ zone which means that all types of nuts are banned.</a:t>
            </a:r>
          </a:p>
          <a:p>
            <a:pPr eaLnBrk="1" hangingPunct="1">
              <a:spcBef>
                <a:spcPct val="20000"/>
              </a:spcBef>
              <a:buClr>
                <a:srgbClr val="3333CC"/>
              </a:buClr>
              <a:buSzPct val="60000"/>
              <a:defRPr/>
            </a:pPr>
            <a:endParaRPr lang="en-GB" sz="900" dirty="0">
              <a:solidFill>
                <a:srgbClr val="000000"/>
              </a:solidFill>
              <a:latin typeface="+mn-lt"/>
            </a:endParaRPr>
          </a:p>
          <a:p>
            <a:pPr eaLnBrk="1" hangingPunct="1">
              <a:spcBef>
                <a:spcPct val="20000"/>
              </a:spcBef>
              <a:buClr>
                <a:srgbClr val="3333CC"/>
              </a:buClr>
              <a:buSzPct val="60000"/>
              <a:buFont typeface="Wingdings" pitchFamily="2" charset="2"/>
              <a:buChar char="n"/>
              <a:defRPr/>
            </a:pPr>
            <a:r>
              <a:rPr lang="en-GB" sz="2200" b="1" dirty="0">
                <a:solidFill>
                  <a:srgbClr val="000000"/>
                </a:solidFill>
                <a:latin typeface="Candara"/>
              </a:rPr>
              <a:t> </a:t>
            </a:r>
            <a:r>
              <a:rPr lang="en-GB" sz="2200" b="1" dirty="0" smtClean="0">
                <a:solidFill>
                  <a:srgbClr val="000000"/>
                </a:solidFill>
                <a:latin typeface="Candara"/>
              </a:rPr>
              <a:t>Drinks: </a:t>
            </a:r>
            <a:r>
              <a:rPr lang="en-GB" sz="2200" dirty="0" smtClean="0">
                <a:solidFill>
                  <a:srgbClr val="000000"/>
                </a:solidFill>
                <a:latin typeface="Candara"/>
              </a:rPr>
              <a:t>Water is available throughout the day, including lunchtime. We ask that all children bring in a bottle of water to school – remembering that sugary drinks are not allowed. We also provide free milk to all four year olds. </a:t>
            </a:r>
            <a:endParaRPr lang="en-GB" sz="2200" dirty="0" smtClean="0">
              <a:solidFill>
                <a:srgbClr val="000000"/>
              </a:solidFill>
              <a:latin typeface="+mn-lt"/>
            </a:endParaRPr>
          </a:p>
          <a:p>
            <a:pPr eaLnBrk="1" hangingPunct="1">
              <a:spcBef>
                <a:spcPct val="20000"/>
              </a:spcBef>
              <a:buClr>
                <a:srgbClr val="3333CC"/>
              </a:buClr>
              <a:buSzPct val="60000"/>
              <a:defRPr/>
            </a:pPr>
            <a:endParaRPr lang="en-GB" sz="2200" dirty="0" smtClean="0">
              <a:solidFill>
                <a:srgbClr val="000000"/>
              </a:solidFill>
              <a:latin typeface="+mn-lt"/>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690563" y="1447800"/>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2292" name="TextBox 3"/>
          <p:cNvSpPr txBox="1">
            <a:spLocks noChangeArrowheads="1"/>
          </p:cNvSpPr>
          <p:nvPr/>
        </p:nvSpPr>
        <p:spPr bwMode="auto">
          <a:xfrm>
            <a:off x="466725" y="1447800"/>
            <a:ext cx="8148638"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Health</a:t>
            </a:r>
          </a:p>
          <a:p>
            <a:pPr>
              <a:defRPr/>
            </a:pPr>
            <a:endParaRPr lang="en-GB" sz="900" b="1" dirty="0" smtClean="0">
              <a:latin typeface="+mn-lt"/>
            </a:endParaRPr>
          </a:p>
          <a:p>
            <a:pPr eaLnBrk="1" hangingPunct="1">
              <a:spcBef>
                <a:spcPct val="20000"/>
              </a:spcBef>
              <a:buClr>
                <a:srgbClr val="3333CC"/>
              </a:buClr>
              <a:buSzPct val="60000"/>
              <a:defRPr/>
            </a:pPr>
            <a:r>
              <a:rPr lang="en-GB" sz="2200" dirty="0" smtClean="0">
                <a:solidFill>
                  <a:srgbClr val="000000"/>
                </a:solidFill>
                <a:latin typeface="+mn-lt"/>
              </a:rPr>
              <a:t>Staff need to be aware of your child’s medical background, in particular any allergies and any medical conditions that are important for us to know. </a:t>
            </a:r>
          </a:p>
          <a:p>
            <a:pPr eaLnBrk="1" hangingPunct="1">
              <a:spcBef>
                <a:spcPct val="20000"/>
              </a:spcBef>
              <a:buClr>
                <a:srgbClr val="3333CC"/>
              </a:buClr>
              <a:buSzPct val="60000"/>
              <a:defRPr/>
            </a:pPr>
            <a:endParaRPr lang="en-GB" sz="1400" dirty="0">
              <a:solidFill>
                <a:srgbClr val="000000"/>
              </a:solidFill>
              <a:latin typeface="+mn-lt"/>
            </a:endParaRPr>
          </a:p>
          <a:p>
            <a:pPr eaLnBrk="1" hangingPunct="1">
              <a:spcBef>
                <a:spcPct val="20000"/>
              </a:spcBef>
              <a:buClr>
                <a:srgbClr val="3333CC"/>
              </a:buClr>
              <a:buSzPct val="60000"/>
              <a:defRPr/>
            </a:pPr>
            <a:r>
              <a:rPr lang="en-GB" sz="2200" dirty="0" smtClean="0">
                <a:solidFill>
                  <a:srgbClr val="000000"/>
                </a:solidFill>
                <a:latin typeface="+mn-lt"/>
              </a:rPr>
              <a:t>Children can suddenly become ill and therefore it is really important that we know we can contact you or your named contacts at all times. Please ensure that the school is kept up to date with your contact details. </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690563" y="1281113"/>
            <a:ext cx="79248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800" b="1"/>
          </a:p>
          <a:p>
            <a:endParaRPr lang="en-GB" altLang="cy-GB" sz="2400"/>
          </a:p>
        </p:txBody>
      </p:sp>
      <p:sp>
        <p:nvSpPr>
          <p:cNvPr id="13316" name="TextBox 3"/>
          <p:cNvSpPr txBox="1">
            <a:spLocks noChangeArrowheads="1"/>
          </p:cNvSpPr>
          <p:nvPr/>
        </p:nvSpPr>
        <p:spPr bwMode="auto">
          <a:xfrm>
            <a:off x="457200" y="835025"/>
            <a:ext cx="7924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defRPr/>
            </a:pPr>
            <a:r>
              <a:rPr lang="en-GB" sz="2800" b="1" dirty="0" smtClean="0">
                <a:latin typeface="+mn-lt"/>
              </a:rPr>
              <a:t>Uniform</a:t>
            </a:r>
          </a:p>
          <a:p>
            <a:pPr>
              <a:defRPr/>
            </a:pPr>
            <a:endParaRPr lang="en-GB" sz="2400" dirty="0" smtClean="0"/>
          </a:p>
        </p:txBody>
      </p:sp>
      <p:sp>
        <p:nvSpPr>
          <p:cNvPr id="5" name="Rectangle 3"/>
          <p:cNvSpPr txBox="1">
            <a:spLocks noChangeArrowheads="1"/>
          </p:cNvSpPr>
          <p:nvPr/>
        </p:nvSpPr>
        <p:spPr bwMode="auto">
          <a:xfrm>
            <a:off x="457200" y="1727200"/>
            <a:ext cx="8005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buClr>
                <a:srgbClr val="3333CC"/>
              </a:buClr>
              <a:buFont typeface="Wingdings" pitchFamily="2" charset="2"/>
              <a:buNone/>
              <a:defRPr/>
            </a:pPr>
            <a:r>
              <a:rPr lang="en-GB" sz="1600" b="1" u="sng" kern="0" dirty="0" smtClean="0">
                <a:solidFill>
                  <a:srgbClr val="000000"/>
                </a:solidFill>
              </a:rPr>
              <a:t>Boys – Winter</a:t>
            </a:r>
            <a:r>
              <a:rPr lang="en-GB" sz="1600" b="1" kern="0" dirty="0" smtClean="0">
                <a:solidFill>
                  <a:srgbClr val="000000"/>
                </a:solidFill>
              </a:rPr>
              <a:t>                                  		      	</a:t>
            </a:r>
            <a:r>
              <a:rPr lang="en-GB" sz="1600" b="1" u="sng" kern="0" dirty="0" smtClean="0">
                <a:solidFill>
                  <a:srgbClr val="000000"/>
                </a:solidFill>
              </a:rPr>
              <a:t>Boys – Summer</a:t>
            </a:r>
          </a:p>
          <a:p>
            <a:pPr marL="0" indent="0" eaLnBrk="1" hangingPunct="1">
              <a:buClr>
                <a:srgbClr val="3333CC"/>
              </a:buClr>
              <a:buFont typeface="Wingdings" pitchFamily="2" charset="2"/>
              <a:buNone/>
              <a:defRPr/>
            </a:pPr>
            <a:r>
              <a:rPr lang="en-GB" sz="1600" kern="0" dirty="0">
                <a:solidFill>
                  <a:srgbClr val="000000"/>
                </a:solidFill>
              </a:rPr>
              <a:t>Dark grey trousers </a:t>
            </a:r>
            <a:r>
              <a:rPr lang="en-GB" sz="1600" kern="0" dirty="0" smtClean="0">
                <a:solidFill>
                  <a:srgbClr val="000000"/>
                </a:solidFill>
              </a:rPr>
              <a:t>                                       	     	 Short sleeved pale blue shirt </a:t>
            </a:r>
          </a:p>
          <a:p>
            <a:pPr marL="0" indent="0" eaLnBrk="1" hangingPunct="1">
              <a:buClr>
                <a:srgbClr val="3333CC"/>
              </a:buClr>
              <a:buFont typeface="Wingdings" pitchFamily="2" charset="2"/>
              <a:buNone/>
              <a:defRPr/>
            </a:pPr>
            <a:r>
              <a:rPr lang="en-GB" sz="1600" kern="0" dirty="0" smtClean="0">
                <a:solidFill>
                  <a:srgbClr val="000000"/>
                </a:solidFill>
              </a:rPr>
              <a:t>Pale blue long sleeved shirt </a:t>
            </a:r>
            <a:r>
              <a:rPr lang="en-GB" sz="1600" kern="0" dirty="0">
                <a:solidFill>
                  <a:srgbClr val="000000"/>
                </a:solidFill>
              </a:rPr>
              <a:t> </a:t>
            </a:r>
            <a:r>
              <a:rPr lang="en-GB" sz="1600" kern="0" dirty="0" smtClean="0">
                <a:solidFill>
                  <a:srgbClr val="000000"/>
                </a:solidFill>
              </a:rPr>
              <a:t>                           	      	Grey shorts</a:t>
            </a:r>
          </a:p>
          <a:p>
            <a:pPr marL="0" indent="0" eaLnBrk="1" hangingPunct="1">
              <a:buClr>
                <a:srgbClr val="3333CC"/>
              </a:buClr>
              <a:buFont typeface="Wingdings" pitchFamily="2" charset="2"/>
              <a:buNone/>
              <a:defRPr/>
            </a:pPr>
            <a:r>
              <a:rPr lang="en-GB" sz="1600" kern="0" dirty="0" smtClean="0">
                <a:solidFill>
                  <a:srgbClr val="000000"/>
                </a:solidFill>
              </a:rPr>
              <a:t>Royal blue school jumper with logo              	      	Royal blue school jumper with logo</a:t>
            </a:r>
          </a:p>
          <a:p>
            <a:pPr marL="0" indent="0" eaLnBrk="1" hangingPunct="1">
              <a:buClr>
                <a:srgbClr val="3333CC"/>
              </a:buClr>
              <a:buFont typeface="Wingdings" pitchFamily="2" charset="2"/>
              <a:buNone/>
              <a:defRPr/>
            </a:pPr>
            <a:r>
              <a:rPr lang="en-GB" sz="1600" kern="0" dirty="0" smtClean="0">
                <a:solidFill>
                  <a:srgbClr val="000000"/>
                </a:solidFill>
              </a:rPr>
              <a:t>Blue or grey socks  </a:t>
            </a:r>
          </a:p>
          <a:p>
            <a:pPr marL="0" indent="0" eaLnBrk="1" hangingPunct="1">
              <a:buClr>
                <a:srgbClr val="3333CC"/>
              </a:buClr>
              <a:buFont typeface="Wingdings" pitchFamily="2" charset="2"/>
              <a:buNone/>
              <a:defRPr/>
            </a:pPr>
            <a:r>
              <a:rPr lang="en-GB" sz="1600" kern="0" dirty="0" smtClean="0">
                <a:solidFill>
                  <a:srgbClr val="000000"/>
                </a:solidFill>
              </a:rPr>
              <a:t>Black sensible shoes </a:t>
            </a:r>
          </a:p>
          <a:p>
            <a:pPr marL="0" indent="0" eaLnBrk="1" hangingPunct="1">
              <a:buClr>
                <a:srgbClr val="3333CC"/>
              </a:buClr>
              <a:buFont typeface="Wingdings" pitchFamily="2" charset="2"/>
              <a:buNone/>
              <a:defRPr/>
            </a:pPr>
            <a:endParaRPr lang="en-GB" sz="1600" kern="0" dirty="0" smtClean="0">
              <a:solidFill>
                <a:srgbClr val="000000"/>
              </a:solidFill>
            </a:endParaRPr>
          </a:p>
          <a:p>
            <a:pPr eaLnBrk="1" hangingPunct="1">
              <a:buClr>
                <a:srgbClr val="3333CC"/>
              </a:buClr>
              <a:buFont typeface="Wingdings" pitchFamily="2" charset="2"/>
              <a:buNone/>
              <a:defRPr/>
            </a:pPr>
            <a:r>
              <a:rPr lang="en-GB" sz="1600" b="1" u="sng" kern="0" dirty="0" smtClean="0">
                <a:solidFill>
                  <a:srgbClr val="000000"/>
                </a:solidFill>
              </a:rPr>
              <a:t>Girls - Winter</a:t>
            </a:r>
            <a:r>
              <a:rPr lang="en-GB" sz="1600" b="1" kern="0" dirty="0" smtClean="0">
                <a:solidFill>
                  <a:srgbClr val="000000"/>
                </a:solidFill>
              </a:rPr>
              <a:t>                                     		</a:t>
            </a:r>
            <a:r>
              <a:rPr lang="en-GB" sz="1600" b="1" u="sng" kern="0" dirty="0" smtClean="0">
                <a:solidFill>
                  <a:srgbClr val="000000"/>
                </a:solidFill>
              </a:rPr>
              <a:t>Girls - Summer</a:t>
            </a:r>
          </a:p>
          <a:p>
            <a:pPr marL="0" indent="0" eaLnBrk="1" hangingPunct="1">
              <a:buClr>
                <a:srgbClr val="3333CC"/>
              </a:buClr>
              <a:buFont typeface="Wingdings" pitchFamily="2" charset="2"/>
              <a:buNone/>
              <a:defRPr/>
            </a:pPr>
            <a:r>
              <a:rPr lang="en-GB" sz="1600" kern="0" dirty="0" smtClean="0">
                <a:solidFill>
                  <a:srgbClr val="000000"/>
                </a:solidFill>
              </a:rPr>
              <a:t>Navy pinafore or skirt                                                         	Blue/white checked (gingham) dress</a:t>
            </a:r>
          </a:p>
          <a:p>
            <a:pPr marL="0" indent="0" eaLnBrk="1" hangingPunct="1">
              <a:buClr>
                <a:srgbClr val="3333CC"/>
              </a:buClr>
              <a:buFont typeface="Wingdings" pitchFamily="2" charset="2"/>
              <a:buNone/>
              <a:defRPr/>
            </a:pPr>
            <a:r>
              <a:rPr lang="en-GB" sz="1600" kern="0" dirty="0" smtClean="0">
                <a:solidFill>
                  <a:srgbClr val="000000"/>
                </a:solidFill>
              </a:rPr>
              <a:t>Pale blue long </a:t>
            </a:r>
            <a:r>
              <a:rPr lang="en-GB" sz="1600" kern="0" dirty="0">
                <a:solidFill>
                  <a:srgbClr val="000000"/>
                </a:solidFill>
              </a:rPr>
              <a:t>sleeved </a:t>
            </a:r>
            <a:r>
              <a:rPr lang="en-GB" sz="1600" kern="0" dirty="0" smtClean="0">
                <a:solidFill>
                  <a:srgbClr val="000000"/>
                </a:solidFill>
              </a:rPr>
              <a:t>shirt                                              	Royal blue school cardigan with logo</a:t>
            </a:r>
          </a:p>
          <a:p>
            <a:pPr marL="0" indent="0" eaLnBrk="1" hangingPunct="1">
              <a:buClr>
                <a:srgbClr val="3333CC"/>
              </a:buClr>
              <a:buFont typeface="Wingdings" pitchFamily="2" charset="2"/>
              <a:buNone/>
              <a:defRPr/>
            </a:pPr>
            <a:r>
              <a:rPr lang="en-GB" sz="1600" kern="0" dirty="0" smtClean="0">
                <a:solidFill>
                  <a:srgbClr val="000000"/>
                </a:solidFill>
              </a:rPr>
              <a:t>Royal blue school cardigan with logo                           	White </a:t>
            </a:r>
            <a:r>
              <a:rPr lang="en-GB" sz="1600" kern="0" dirty="0">
                <a:solidFill>
                  <a:srgbClr val="000000"/>
                </a:solidFill>
              </a:rPr>
              <a:t>socks</a:t>
            </a:r>
            <a:endParaRPr lang="en-GB" sz="1600" kern="0" dirty="0" smtClean="0">
              <a:solidFill>
                <a:srgbClr val="000000"/>
              </a:solidFill>
            </a:endParaRPr>
          </a:p>
          <a:p>
            <a:pPr marL="0" indent="0" eaLnBrk="1" hangingPunct="1">
              <a:buClr>
                <a:srgbClr val="3333CC"/>
              </a:buClr>
              <a:buFont typeface="Wingdings" pitchFamily="2" charset="2"/>
              <a:buNone/>
              <a:defRPr/>
            </a:pPr>
            <a:r>
              <a:rPr lang="en-GB" sz="1600" kern="0" dirty="0" smtClean="0">
                <a:solidFill>
                  <a:srgbClr val="000000"/>
                </a:solidFill>
              </a:rPr>
              <a:t>White socks or plain grey or navy tights                      	Black sensible shoes</a:t>
            </a:r>
          </a:p>
          <a:p>
            <a:pPr marL="0" indent="0" eaLnBrk="1" hangingPunct="1">
              <a:buClr>
                <a:srgbClr val="3333CC"/>
              </a:buClr>
              <a:buFont typeface="Wingdings" pitchFamily="2" charset="2"/>
              <a:buNone/>
              <a:defRPr/>
            </a:pPr>
            <a:r>
              <a:rPr lang="en-GB" sz="1600" kern="0" dirty="0" smtClean="0">
                <a:solidFill>
                  <a:srgbClr val="000000"/>
                </a:solidFill>
              </a:rPr>
              <a:t>Black sensible shoes                                                           	Blue hairbands/ribbons</a:t>
            </a:r>
          </a:p>
          <a:p>
            <a:pPr marL="0" indent="0" eaLnBrk="1" hangingPunct="1">
              <a:buClr>
                <a:srgbClr val="3333CC"/>
              </a:buClr>
              <a:buFont typeface="Wingdings" pitchFamily="2" charset="2"/>
              <a:buNone/>
              <a:defRPr/>
            </a:pPr>
            <a:endParaRPr lang="en-GB" sz="1600" kern="0" dirty="0">
              <a:solidFill>
                <a:srgbClr val="000000"/>
              </a:solidFill>
            </a:endParaRPr>
          </a:p>
          <a:p>
            <a:pPr marL="0" indent="0" eaLnBrk="1" hangingPunct="1">
              <a:buClr>
                <a:srgbClr val="3333CC"/>
              </a:buClr>
              <a:buFont typeface="Wingdings" pitchFamily="2" charset="2"/>
              <a:buNone/>
              <a:defRPr/>
            </a:pPr>
            <a:r>
              <a:rPr lang="en-GB" sz="1800" b="1" kern="0" dirty="0" smtClean="0">
                <a:solidFill>
                  <a:srgbClr val="000000"/>
                </a:solidFill>
              </a:rPr>
              <a:t>Please ensure that all clothing that your child wears or brings into school is clearly named. </a:t>
            </a:r>
            <a:endParaRPr lang="en-GB" sz="1800" b="1" kern="0" dirty="0">
              <a:solidFill>
                <a:srgbClr val="000000"/>
              </a:solidFill>
            </a:endParaRP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2354</TotalTime>
  <Words>1215</Words>
  <Application>Microsoft Office PowerPoint</Application>
  <PresentationFormat>On-screen Show (4:3)</PresentationFormat>
  <Paragraphs>266</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Comic Sans MS</vt:lpstr>
      <vt:lpstr>Arial</vt:lpstr>
      <vt:lpstr>Candara</vt:lpstr>
      <vt:lpstr>Symbol</vt:lpstr>
      <vt:lpstr>Calibri</vt:lpstr>
      <vt:lpstr>Wingdings</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Default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Mrs Blands 2020</dc:title>
  <dc:creator>David Rowlands</dc:creator>
  <cp:lastModifiedBy>david</cp:lastModifiedBy>
  <cp:revision>250</cp:revision>
  <dcterms:created xsi:type="dcterms:W3CDTF">2007-06-05T16:03:04Z</dcterms:created>
  <dcterms:modified xsi:type="dcterms:W3CDTF">2020-06-16T18:55:43Z</dcterms:modified>
</cp:coreProperties>
</file>